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64" r:id="rId4"/>
    <p:sldId id="265" r:id="rId5"/>
    <p:sldId id="262" r:id="rId6"/>
    <p:sldId id="274" r:id="rId7"/>
    <p:sldId id="266" r:id="rId8"/>
    <p:sldId id="276" r:id="rId9"/>
    <p:sldId id="275" r:id="rId10"/>
    <p:sldId id="268" r:id="rId11"/>
    <p:sldId id="271" r:id="rId12"/>
    <p:sldId id="269" r:id="rId13"/>
    <p:sldId id="270" r:id="rId14"/>
    <p:sldId id="267" r:id="rId15"/>
    <p:sldId id="27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FC0"/>
    <a:srgbClr val="FCC2E7"/>
    <a:srgbClr val="F0DACE"/>
    <a:srgbClr val="4D4D4D"/>
    <a:srgbClr val="777777"/>
    <a:srgbClr val="292929"/>
    <a:srgbClr val="196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39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traceFormat>
        <inkml:channelProperties>
          <inkml:channelProperty channel="X" name="resolution" value="2155.72363" units="1/cm"/>
          <inkml:channelProperty channel="Y" name="resolution" value="3449.15796" units="1/cm"/>
          <inkml:channelProperty channel="F" name="resolution" value="2.84167" units="1/cm"/>
        </inkml:channelProperties>
      </inkml:inkSource>
      <inkml:timestamp xml:id="ts0" timeString="2015-05-25T22:07:24.59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F15A78E-2099-4FBA-8FF3-50C9BF5498A0}" emma:medium="tactile" emma:mode="ink">
          <msink:context xmlns:msink="http://schemas.microsoft.com/ink/2010/main" type="writingRegion" rotatedBoundingBox="4421,17238 4493,17238 4493,17246 4421,17246"/>
        </emma:interpretation>
      </emma:emma>
    </inkml:annotationXML>
    <inkml:traceGroup>
      <inkml:annotationXML>
        <emma:emma xmlns:emma="http://www.w3.org/2003/04/emma" version="1.0">
          <emma:interpretation id="{06C5202D-0A02-4CFE-ADAF-A1AFB6B158C3}" emma:medium="tactile" emma:mode="ink">
            <msink:context xmlns:msink="http://schemas.microsoft.com/ink/2010/main" type="paragraph" rotatedBoundingBox="4421,17238 4493,17238 4493,17246 4421,17246" alignmentLevel="1"/>
          </emma:interpretation>
        </emma:emma>
      </inkml:annotationXML>
      <inkml:traceGroup>
        <inkml:annotationXML>
          <emma:emma xmlns:emma="http://www.w3.org/2003/04/emma" version="1.0">
            <emma:interpretation id="{FEE3F2E6-E77A-4C77-9C9E-545F67C29274}" emma:medium="tactile" emma:mode="ink">
              <msink:context xmlns:msink="http://schemas.microsoft.com/ink/2010/main" type="line" rotatedBoundingBox="4421,17238 4493,17238 4493,17246 4421,17246"/>
            </emma:interpretation>
          </emma:emma>
        </inkml:annotationXML>
        <inkml:traceGroup>
          <inkml:annotationXML>
            <emma:emma xmlns:emma="http://www.w3.org/2003/04/emma" version="1.0">
              <emma:interpretation id="{DB74C893-B1B0-47AD-B01D-607B85A32351}" emma:medium="tactile" emma:mode="ink">
                <msink:context xmlns:msink="http://schemas.microsoft.com/ink/2010/main" type="inkWord" rotatedBoundingBox="4421,17238 4493,17238 4493,17246 4421,17246"/>
              </emma:interpretation>
              <emma:one-of disjunction-type="recognition" id="oneOf0">
                <emma:interpretation id="interp0" emma:lang="es-ES" emma:confidence="0">
                  <emma:literal>-</emma:literal>
                </emma:interpretation>
                <emma:interpretation id="interp1" emma:lang="es-ES" emma:confidence="0">
                  <emma:literal>_</emma:literal>
                </emma:interpretation>
                <emma:interpretation id="interp2" emma:lang="es-ES" emma:confidence="0">
                  <emma:literal>.</emma:literal>
                </emma:interpretation>
                <emma:interpretation id="interp3" emma:lang="es-ES" emma:confidence="0">
                  <emma:literal>~</emma:literal>
                </emma:interpretation>
                <emma:interpretation id="interp4" emma:lang="es-ES" emma:confidence="0">
                  <emma:literal>^</emma:literal>
                </emma:interpretation>
              </emma:one-of>
            </emma:emma>
          </inkml:annotationXML>
          <inkml:trace contextRef="#ctx0" brushRef="#br0">0 7 83,'2'0'12,"3"0"-7,-3-6-5,2 6 1,-2 0 7,1-2 6,2 2-4,-3 0 2,2 0 1,-2 0-3,1 0-6,-3 0-4,0 0-1,0 0-5,5 0-4,-5 0-1,0 0-3,0 0-4,6 0-7,5 0-15,5 0-6</inkml:trace>
        </inkml:traceGroup>
      </inkml:traceGroup>
    </inkml:traceGroup>
  </inkml:traceGroup>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895600"/>
            <a:ext cx="7772400" cy="704850"/>
          </a:xfrm>
        </p:spPr>
        <p:txBody>
          <a:bodyPr/>
          <a:lstStyle>
            <a:lvl1pPr>
              <a:defRPr/>
            </a:lvl1pPr>
          </a:lstStyle>
          <a:p>
            <a:pPr lvl="0"/>
            <a:r>
              <a:rPr lang="es-ES" noProof="0" smtClean="0"/>
              <a:t>Haga clic para modificar el estilo de título del patrón</a:t>
            </a:r>
            <a:endParaRPr lang="en-US" noProof="0" smtClean="0"/>
          </a:p>
        </p:txBody>
      </p:sp>
      <p:sp>
        <p:nvSpPr>
          <p:cNvPr id="7171" name="Rectangle 3"/>
          <p:cNvSpPr>
            <a:spLocks noGrp="1" noChangeArrowheads="1"/>
          </p:cNvSpPr>
          <p:nvPr>
            <p:ph type="subTitle" idx="1"/>
          </p:nvPr>
        </p:nvSpPr>
        <p:spPr>
          <a:xfrm>
            <a:off x="685800" y="3581400"/>
            <a:ext cx="7086600" cy="533400"/>
          </a:xfrm>
        </p:spPr>
        <p:txBody>
          <a:bodyPr/>
          <a:lstStyle>
            <a:lvl1pPr marL="0" indent="0">
              <a:buFontTx/>
              <a:buNone/>
              <a:defRPr/>
            </a:lvl1pPr>
          </a:lstStyle>
          <a:p>
            <a:pPr lvl="0"/>
            <a:r>
              <a:rPr lang="es-ES" noProof="0" smtClean="0"/>
              <a:t>Haga clic para modificar el estilo de subtítulo del patrón</a:t>
            </a:r>
            <a:endParaRPr lang="en-US" noProof="0" smtClean="0"/>
          </a:p>
        </p:txBody>
      </p:sp>
      <p:sp>
        <p:nvSpPr>
          <p:cNvPr id="7172" name="Rectangle 4"/>
          <p:cNvSpPr>
            <a:spLocks noGrp="1" noChangeArrowheads="1"/>
          </p:cNvSpPr>
          <p:nvPr>
            <p:ph type="dt" sz="half" idx="2"/>
          </p:nvPr>
        </p:nvSpPr>
        <p:spPr/>
        <p:txBody>
          <a:bodyPr/>
          <a:lstStyle>
            <a:lvl1pPr>
              <a:defRPr/>
            </a:lvl1pPr>
          </a:lstStyle>
          <a:p>
            <a:endParaRPr lang="en-US"/>
          </a:p>
        </p:txBody>
      </p:sp>
      <p:sp>
        <p:nvSpPr>
          <p:cNvPr id="7173" name="Rectangle 5"/>
          <p:cNvSpPr>
            <a:spLocks noGrp="1" noChangeArrowheads="1"/>
          </p:cNvSpPr>
          <p:nvPr>
            <p:ph type="ftr" sz="quarter" idx="3"/>
          </p:nvPr>
        </p:nvSpPr>
        <p:spPr/>
        <p:txBody>
          <a:bodyPr/>
          <a:lstStyle>
            <a:lvl1pPr>
              <a:defRPr/>
            </a:lvl1pPr>
          </a:lstStyle>
          <a:p>
            <a:endParaRPr lang="en-US"/>
          </a:p>
        </p:txBody>
      </p:sp>
      <p:sp>
        <p:nvSpPr>
          <p:cNvPr id="7174" name="Rectangle 6"/>
          <p:cNvSpPr>
            <a:spLocks noGrp="1" noChangeArrowheads="1"/>
          </p:cNvSpPr>
          <p:nvPr>
            <p:ph type="sldNum" sz="quarter" idx="4"/>
          </p:nvPr>
        </p:nvSpPr>
        <p:spPr/>
        <p:txBody>
          <a:bodyPr/>
          <a:lstStyle>
            <a:lvl1pPr>
              <a:defRPr/>
            </a:lvl1pPr>
          </a:lstStyle>
          <a:p>
            <a:fld id="{2ABD896E-AF26-4EFC-BB12-85ABB8A1E7BF}"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48542EEB-C6E6-4052-B4B6-BFF2FF49D630}" type="slidenum">
              <a:rPr lang="en-US"/>
              <a:pPr/>
              <a:t>‹Nº›</a:t>
            </a:fld>
            <a:endParaRPr lang="en-US"/>
          </a:p>
        </p:txBody>
      </p:sp>
    </p:spTree>
    <p:extLst>
      <p:ext uri="{BB962C8B-B14F-4D97-AF65-F5344CB8AC3E}">
        <p14:creationId xmlns:p14="http://schemas.microsoft.com/office/powerpoint/2010/main" val="315925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3700" y="381000"/>
            <a:ext cx="1943100" cy="574516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381000"/>
            <a:ext cx="5676900" cy="57451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652A5C14-8F2E-4661-B983-2D84BDAB08C5}" type="slidenum">
              <a:rPr lang="en-US"/>
              <a:pPr/>
              <a:t>‹Nº›</a:t>
            </a:fld>
            <a:endParaRPr lang="en-US"/>
          </a:p>
        </p:txBody>
      </p:sp>
    </p:spTree>
    <p:extLst>
      <p:ext uri="{BB962C8B-B14F-4D97-AF65-F5344CB8AC3E}">
        <p14:creationId xmlns:p14="http://schemas.microsoft.com/office/powerpoint/2010/main" val="258105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F812D676-9ABA-44D5-A566-7C3C9F6C1F1D}" type="slidenum">
              <a:rPr lang="en-US"/>
              <a:pPr/>
              <a:t>‹Nº›</a:t>
            </a:fld>
            <a:endParaRPr lang="en-US"/>
          </a:p>
        </p:txBody>
      </p:sp>
    </p:spTree>
    <p:extLst>
      <p:ext uri="{BB962C8B-B14F-4D97-AF65-F5344CB8AC3E}">
        <p14:creationId xmlns:p14="http://schemas.microsoft.com/office/powerpoint/2010/main" val="164050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CF8F885B-7928-4C67-AB45-0346FD9FBD50}" type="slidenum">
              <a:rPr lang="en-US"/>
              <a:pPr/>
              <a:t>‹Nº›</a:t>
            </a:fld>
            <a:endParaRPr lang="en-US"/>
          </a:p>
        </p:txBody>
      </p:sp>
    </p:spTree>
    <p:extLst>
      <p:ext uri="{BB962C8B-B14F-4D97-AF65-F5344CB8AC3E}">
        <p14:creationId xmlns:p14="http://schemas.microsoft.com/office/powerpoint/2010/main" val="223941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295400" y="1295400"/>
            <a:ext cx="27051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152900" y="1295400"/>
            <a:ext cx="27051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04950E97-EC69-4DF4-A86D-762503EF0E1F}" type="slidenum">
              <a:rPr lang="en-US"/>
              <a:pPr/>
              <a:t>‹Nº›</a:t>
            </a:fld>
            <a:endParaRPr lang="en-US"/>
          </a:p>
        </p:txBody>
      </p:sp>
    </p:spTree>
    <p:extLst>
      <p:ext uri="{BB962C8B-B14F-4D97-AF65-F5344CB8AC3E}">
        <p14:creationId xmlns:p14="http://schemas.microsoft.com/office/powerpoint/2010/main" val="364616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DB47556D-8BC2-444C-942C-678D8F3E5365}" type="slidenum">
              <a:rPr lang="en-US"/>
              <a:pPr/>
              <a:t>‹Nº›</a:t>
            </a:fld>
            <a:endParaRPr lang="en-US"/>
          </a:p>
        </p:txBody>
      </p:sp>
    </p:spTree>
    <p:extLst>
      <p:ext uri="{BB962C8B-B14F-4D97-AF65-F5344CB8AC3E}">
        <p14:creationId xmlns:p14="http://schemas.microsoft.com/office/powerpoint/2010/main" val="3084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14870C12-C6F6-4864-A00E-DCDDC2102160}" type="slidenum">
              <a:rPr lang="en-US"/>
              <a:pPr/>
              <a:t>‹Nº›</a:t>
            </a:fld>
            <a:endParaRPr lang="en-US"/>
          </a:p>
        </p:txBody>
      </p:sp>
    </p:spTree>
    <p:extLst>
      <p:ext uri="{BB962C8B-B14F-4D97-AF65-F5344CB8AC3E}">
        <p14:creationId xmlns:p14="http://schemas.microsoft.com/office/powerpoint/2010/main" val="414808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0F463668-2A5D-4286-9D98-7E5B717DB6C0}" type="slidenum">
              <a:rPr lang="en-US"/>
              <a:pPr/>
              <a:t>‹Nº›</a:t>
            </a:fld>
            <a:endParaRPr lang="en-US"/>
          </a:p>
        </p:txBody>
      </p:sp>
    </p:spTree>
    <p:extLst>
      <p:ext uri="{BB962C8B-B14F-4D97-AF65-F5344CB8AC3E}">
        <p14:creationId xmlns:p14="http://schemas.microsoft.com/office/powerpoint/2010/main" val="13834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01165EBA-618C-4407-BA80-03DFE6363370}" type="slidenum">
              <a:rPr lang="en-US"/>
              <a:pPr/>
              <a:t>‹Nº›</a:t>
            </a:fld>
            <a:endParaRPr lang="en-US"/>
          </a:p>
        </p:txBody>
      </p:sp>
    </p:spTree>
    <p:extLst>
      <p:ext uri="{BB962C8B-B14F-4D97-AF65-F5344CB8AC3E}">
        <p14:creationId xmlns:p14="http://schemas.microsoft.com/office/powerpoint/2010/main" val="324540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861D6D5D-CDB2-4A4F-8D5A-FA66BF80DCA4}" type="slidenum">
              <a:rPr lang="en-US"/>
              <a:pPr/>
              <a:t>‹Nº›</a:t>
            </a:fld>
            <a:endParaRPr lang="en-US"/>
          </a:p>
        </p:txBody>
      </p:sp>
    </p:spTree>
    <p:extLst>
      <p:ext uri="{BB962C8B-B14F-4D97-AF65-F5344CB8AC3E}">
        <p14:creationId xmlns:p14="http://schemas.microsoft.com/office/powerpoint/2010/main" val="171312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81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1295400" y="1295400"/>
            <a:ext cx="5562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5557DBF-BB55-43E5-A400-CF7D1B719D77}"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hlink"/>
          </a:solidFill>
          <a:latin typeface="+mj-lt"/>
          <a:ea typeface="+mj-ea"/>
          <a:cs typeface="+mj-cs"/>
        </a:defRPr>
      </a:lvl1pPr>
      <a:lvl2pPr algn="l" rtl="0" eaLnBrk="1" fontAlgn="base" hangingPunct="1">
        <a:spcBef>
          <a:spcPct val="0"/>
        </a:spcBef>
        <a:spcAft>
          <a:spcPct val="0"/>
        </a:spcAft>
        <a:defRPr sz="3200">
          <a:solidFill>
            <a:schemeClr val="hlink"/>
          </a:solidFill>
          <a:latin typeface="Arial" charset="0"/>
        </a:defRPr>
      </a:lvl2pPr>
      <a:lvl3pPr algn="l" rtl="0" eaLnBrk="1" fontAlgn="base" hangingPunct="1">
        <a:spcBef>
          <a:spcPct val="0"/>
        </a:spcBef>
        <a:spcAft>
          <a:spcPct val="0"/>
        </a:spcAft>
        <a:defRPr sz="3200">
          <a:solidFill>
            <a:schemeClr val="hlink"/>
          </a:solidFill>
          <a:latin typeface="Arial" charset="0"/>
        </a:defRPr>
      </a:lvl3pPr>
      <a:lvl4pPr algn="l" rtl="0" eaLnBrk="1" fontAlgn="base" hangingPunct="1">
        <a:spcBef>
          <a:spcPct val="0"/>
        </a:spcBef>
        <a:spcAft>
          <a:spcPct val="0"/>
        </a:spcAft>
        <a:defRPr sz="3200">
          <a:solidFill>
            <a:schemeClr val="hlink"/>
          </a:solidFill>
          <a:latin typeface="Arial" charset="0"/>
        </a:defRPr>
      </a:lvl4pPr>
      <a:lvl5pPr algn="l" rtl="0" eaLnBrk="1" fontAlgn="base" hangingPunct="1">
        <a:spcBef>
          <a:spcPct val="0"/>
        </a:spcBef>
        <a:spcAft>
          <a:spcPct val="0"/>
        </a:spcAft>
        <a:defRPr sz="3200">
          <a:solidFill>
            <a:schemeClr val="hlink"/>
          </a:solidFill>
          <a:latin typeface="Arial" charset="0"/>
        </a:defRPr>
      </a:lvl5pPr>
      <a:lvl6pPr marL="457200" algn="l" rtl="0" eaLnBrk="1" fontAlgn="base" hangingPunct="1">
        <a:spcBef>
          <a:spcPct val="0"/>
        </a:spcBef>
        <a:spcAft>
          <a:spcPct val="0"/>
        </a:spcAft>
        <a:defRPr sz="3200">
          <a:solidFill>
            <a:schemeClr val="hlink"/>
          </a:solidFill>
          <a:latin typeface="Arial" charset="0"/>
        </a:defRPr>
      </a:lvl6pPr>
      <a:lvl7pPr marL="914400" algn="l" rtl="0" eaLnBrk="1" fontAlgn="base" hangingPunct="1">
        <a:spcBef>
          <a:spcPct val="0"/>
        </a:spcBef>
        <a:spcAft>
          <a:spcPct val="0"/>
        </a:spcAft>
        <a:defRPr sz="3200">
          <a:solidFill>
            <a:schemeClr val="hlink"/>
          </a:solidFill>
          <a:latin typeface="Arial" charset="0"/>
        </a:defRPr>
      </a:lvl7pPr>
      <a:lvl8pPr marL="1371600" algn="l" rtl="0" eaLnBrk="1" fontAlgn="base" hangingPunct="1">
        <a:spcBef>
          <a:spcPct val="0"/>
        </a:spcBef>
        <a:spcAft>
          <a:spcPct val="0"/>
        </a:spcAft>
        <a:defRPr sz="3200">
          <a:solidFill>
            <a:schemeClr val="hlink"/>
          </a:solidFill>
          <a:latin typeface="Arial" charset="0"/>
        </a:defRPr>
      </a:lvl8pPr>
      <a:lvl9pPr marL="1828800" algn="l" rtl="0" eaLnBrk="1" fontAlgn="base" hangingPunct="1">
        <a:spcBef>
          <a:spcPct val="0"/>
        </a:spcBef>
        <a:spcAft>
          <a:spcPct val="0"/>
        </a:spcAft>
        <a:defRPr sz="3200">
          <a:solidFill>
            <a:schemeClr val="hlink"/>
          </a:solidFill>
          <a:latin typeface="Arial"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IMG_3275.MOV" TargetMode="External"/><Relationship Id="rId13" Type="http://schemas.openxmlformats.org/officeDocument/2006/relationships/image" Target="../media/image58.jpeg"/><Relationship Id="rId18" Type="http://schemas.openxmlformats.org/officeDocument/2006/relationships/image" Target="../media/image63.jpeg"/><Relationship Id="rId3" Type="http://schemas.openxmlformats.org/officeDocument/2006/relationships/hyperlink" Target="April%2029,%202015.mov" TargetMode="External"/><Relationship Id="rId21" Type="http://schemas.openxmlformats.org/officeDocument/2006/relationships/image" Target="../media/image66.jpeg"/><Relationship Id="rId7" Type="http://schemas.openxmlformats.org/officeDocument/2006/relationships/image" Target="../media/image54.jpeg"/><Relationship Id="rId12" Type="http://schemas.openxmlformats.org/officeDocument/2006/relationships/image" Target="../media/image57.jpeg"/><Relationship Id="rId17" Type="http://schemas.openxmlformats.org/officeDocument/2006/relationships/image" Target="../media/image62.jpeg"/><Relationship Id="rId2" Type="http://schemas.openxmlformats.org/officeDocument/2006/relationships/image" Target="../media/image4.jpeg"/><Relationship Id="rId16" Type="http://schemas.openxmlformats.org/officeDocument/2006/relationships/image" Target="../media/image61.jpeg"/><Relationship Id="rId20"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hyperlink" Target="IMG_3277.MOV" TargetMode="External"/><Relationship Id="rId11" Type="http://schemas.openxmlformats.org/officeDocument/2006/relationships/image" Target="../media/image56.jpeg"/><Relationship Id="rId5" Type="http://schemas.openxmlformats.org/officeDocument/2006/relationships/image" Target="../media/image53.jpeg"/><Relationship Id="rId15" Type="http://schemas.openxmlformats.org/officeDocument/2006/relationships/image" Target="../media/image60.jpeg"/><Relationship Id="rId10" Type="http://schemas.openxmlformats.org/officeDocument/2006/relationships/hyperlink" Target="IMG_3281.MOV" TargetMode="External"/><Relationship Id="rId19" Type="http://schemas.openxmlformats.org/officeDocument/2006/relationships/image" Target="../media/image64.jpeg"/><Relationship Id="rId4" Type="http://schemas.openxmlformats.org/officeDocument/2006/relationships/hyperlink" Target="IMG_3268.MOV" TargetMode="External"/><Relationship Id="rId9" Type="http://schemas.openxmlformats.org/officeDocument/2006/relationships/image" Target="../media/image55.jpeg"/><Relationship Id="rId14" Type="http://schemas.openxmlformats.org/officeDocument/2006/relationships/image" Target="../media/image59.jpeg"/></Relationships>
</file>

<file path=ppt/slides/_rels/slide1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1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hyperlink" Target="The%20donkey.mp4" TargetMode="External"/><Relationship Id="rId7" Type="http://schemas.openxmlformats.org/officeDocument/2006/relationships/hyperlink" Target="file:///F:\The%20eggephant.mp4" TargetMode="External"/><Relationship Id="rId12"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0.jpeg"/><Relationship Id="rId11" Type="http://schemas.openxmlformats.org/officeDocument/2006/relationships/slide" Target="slide14.xml"/><Relationship Id="rId5" Type="http://schemas.openxmlformats.org/officeDocument/2006/relationships/hyperlink" Target="The%20eggephant.mp4" TargetMode="External"/><Relationship Id="rId10" Type="http://schemas.openxmlformats.org/officeDocument/2006/relationships/image" Target="../media/image82.jpeg"/><Relationship Id="rId4" Type="http://schemas.openxmlformats.org/officeDocument/2006/relationships/image" Target="../media/image79.jpeg"/><Relationship Id="rId9" Type="http://schemas.openxmlformats.org/officeDocument/2006/relationships/hyperlink" Target="Book%20Day.mov"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5.jpeg"/><Relationship Id="rId3" Type="http://schemas.openxmlformats.org/officeDocument/2006/relationships/image" Target="../media/image85.jpeg"/><Relationship Id="rId7" Type="http://schemas.openxmlformats.org/officeDocument/2006/relationships/image" Target="../media/image89.jpeg"/><Relationship Id="rId12" Type="http://schemas.openxmlformats.org/officeDocument/2006/relationships/image" Target="../media/image94.jpeg"/><Relationship Id="rId17" Type="http://schemas.openxmlformats.org/officeDocument/2006/relationships/slide" Target="slide13.xml"/><Relationship Id="rId2" Type="http://schemas.openxmlformats.org/officeDocument/2006/relationships/image" Target="../media/image84.jpeg"/><Relationship Id="rId16" Type="http://schemas.openxmlformats.org/officeDocument/2006/relationships/image" Target="../media/image97.emf"/><Relationship Id="rId1" Type="http://schemas.openxmlformats.org/officeDocument/2006/relationships/slideLayout" Target="../slideLayouts/slideLayout7.xml"/><Relationship Id="rId6" Type="http://schemas.openxmlformats.org/officeDocument/2006/relationships/image" Target="../media/image88.jpeg"/><Relationship Id="rId11" Type="http://schemas.openxmlformats.org/officeDocument/2006/relationships/image" Target="../media/image93.jpeg"/><Relationship Id="rId5" Type="http://schemas.openxmlformats.org/officeDocument/2006/relationships/image" Target="../media/image87.jpeg"/><Relationship Id="rId15" Type="http://schemas.openxmlformats.org/officeDocument/2006/relationships/customXml" Target="../ink/ink1.xml"/><Relationship Id="rId10" Type="http://schemas.openxmlformats.org/officeDocument/2006/relationships/image" Target="../media/image92.jpeg"/><Relationship Id="rId4" Type="http://schemas.openxmlformats.org/officeDocument/2006/relationships/image" Target="../media/image86.jpeg"/><Relationship Id="rId9" Type="http://schemas.openxmlformats.org/officeDocument/2006/relationships/image" Target="../media/image91.jpeg"/><Relationship Id="rId14" Type="http://schemas.openxmlformats.org/officeDocument/2006/relationships/image" Target="../media/image96.jpeg"/></Relationships>
</file>

<file path=ppt/slides/_rels/slide1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7.jpeg"/><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6.jpeg"/><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hyperlink" Target="http://childtopia.com/index.php?module=home&amp;func=coce&amp;idphpx=comprensi%EF%BF%BDn-oral-escrita" TargetMode="External"/><Relationship Id="rId1" Type="http://schemas.openxmlformats.org/officeDocument/2006/relationships/slideLayout" Target="../slideLayouts/slideLayout2.xml"/><Relationship Id="rId6" Type="http://schemas.openxmlformats.org/officeDocument/2006/relationships/hyperlink" Target="http://etapainfantil.blogspot.com.es/2011/05/juego-las-fabulas.html" TargetMode="External"/><Relationship Id="rId5" Type="http://schemas.openxmlformats.org/officeDocument/2006/relationships/image" Target="../media/image30.jpeg"/><Relationship Id="rId4" Type="http://schemas.openxmlformats.org/officeDocument/2006/relationships/hyperlink" Target="http://cristypacheco.bligoo.cl/fabulas-interactiva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8.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hyperlink" Target="teatrillo%20cuento%20turcoingles.avi" TargetMode="External"/><Relationship Id="rId2" Type="http://schemas.openxmlformats.org/officeDocument/2006/relationships/image" Target="../media/image38.jpeg"/><Relationship Id="rId16"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49.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hyperlink" Target="teatrillo%20cuento%20turcocastellano.av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683568" y="1988840"/>
            <a:ext cx="7772400" cy="704850"/>
          </a:xfrm>
        </p:spPr>
        <p:txBody>
          <a:bodyPr/>
          <a:lstStyle/>
          <a:p>
            <a:r>
              <a:rPr lang="en-US" dirty="0" smtClean="0">
                <a:solidFill>
                  <a:schemeClr val="accent1">
                    <a:lumMod val="50000"/>
                  </a:schemeClr>
                </a:solidFill>
              </a:rPr>
              <a:t>Reading Skills in the Digital Age to Improve Teaching of First Language</a:t>
            </a:r>
            <a:endParaRPr lang="en-US" dirty="0">
              <a:solidFill>
                <a:schemeClr val="accent1">
                  <a:lumMod val="50000"/>
                </a:schemeClr>
              </a:solidFill>
            </a:endParaRPr>
          </a:p>
        </p:txBody>
      </p:sp>
      <p:sp>
        <p:nvSpPr>
          <p:cNvPr id="8197" name="Rectangle 5"/>
          <p:cNvSpPr>
            <a:spLocks noGrp="1" noChangeArrowheads="1"/>
          </p:cNvSpPr>
          <p:nvPr>
            <p:ph type="subTitle" idx="1"/>
          </p:nvPr>
        </p:nvSpPr>
        <p:spPr/>
        <p:txBody>
          <a:bodyPr/>
          <a:lstStyle/>
          <a:p>
            <a:r>
              <a:rPr lang="en-US" dirty="0" smtClean="0"/>
              <a:t>CEIP. NTRA.SRA.DEL VAL</a:t>
            </a:r>
          </a:p>
          <a:p>
            <a:r>
              <a:rPr lang="en-US" smtClean="0"/>
              <a:t>MAYO 2015</a:t>
            </a:r>
            <a:endParaRPr lang="en-US" dirty="0"/>
          </a:p>
        </p:txBody>
      </p:sp>
      <p:sp>
        <p:nvSpPr>
          <p:cNvPr id="2" name="1 CuadroTexto"/>
          <p:cNvSpPr txBox="1"/>
          <p:nvPr/>
        </p:nvSpPr>
        <p:spPr>
          <a:xfrm>
            <a:off x="1979712" y="5013176"/>
            <a:ext cx="3471976" cy="369332"/>
          </a:xfrm>
          <a:prstGeom prst="rect">
            <a:avLst/>
          </a:prstGeom>
          <a:noFill/>
        </p:spPr>
        <p:txBody>
          <a:bodyPr wrap="none" rtlCol="0">
            <a:spAutoFit/>
          </a:bodyPr>
          <a:lstStyle/>
          <a:p>
            <a:r>
              <a:rPr lang="es-ES" dirty="0" smtClean="0"/>
              <a:t>PRESENTACIÓN EN TURQUÍA</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EDUCACIÓN PRIMARIA</a:t>
            </a:r>
            <a:endParaRPr lang="en-US" dirty="0"/>
          </a:p>
        </p:txBody>
      </p:sp>
      <p:sp>
        <p:nvSpPr>
          <p:cNvPr id="12291" name="Rectangle 3"/>
          <p:cNvSpPr>
            <a:spLocks noGrp="1" noChangeArrowheads="1"/>
          </p:cNvSpPr>
          <p:nvPr>
            <p:ph type="body" idx="1"/>
          </p:nvPr>
        </p:nvSpPr>
        <p:spPr>
          <a:xfrm>
            <a:off x="4644008" y="965873"/>
            <a:ext cx="3528392" cy="4873461"/>
          </a:xfrm>
          <a:solidFill>
            <a:schemeClr val="bg1">
              <a:lumMod val="95000"/>
            </a:schemeClr>
          </a:solidFill>
        </p:spPr>
        <p:txBody>
          <a:bodyPr/>
          <a:lstStyle/>
          <a:p>
            <a:pPr marL="0" indent="0">
              <a:buNone/>
            </a:pPr>
            <a:r>
              <a:rPr lang="es-ES" dirty="0" smtClean="0">
                <a:solidFill>
                  <a:schemeClr val="accent6">
                    <a:lumMod val="75000"/>
                  </a:schemeClr>
                </a:solidFill>
              </a:rPr>
              <a:t>PRIMERO</a:t>
            </a:r>
          </a:p>
          <a:p>
            <a:pPr marL="0" indent="0">
              <a:buNone/>
            </a:pPr>
            <a:endParaRPr lang="es-ES" sz="1200" dirty="0">
              <a:solidFill>
                <a:schemeClr val="accent6">
                  <a:lumMod val="75000"/>
                </a:schemeClr>
              </a:solidFill>
            </a:endParaRPr>
          </a:p>
          <a:p>
            <a:r>
              <a:rPr lang="es-ES" sz="1200" dirty="0" smtClean="0">
                <a:solidFill>
                  <a:schemeClr val="accent6">
                    <a:lumMod val="75000"/>
                  </a:schemeClr>
                </a:solidFill>
              </a:rPr>
              <a:t>Representaciones teatrales</a:t>
            </a:r>
          </a:p>
          <a:p>
            <a:endParaRPr lang="es-ES" sz="1200" dirty="0">
              <a:solidFill>
                <a:schemeClr val="accent6">
                  <a:lumMod val="75000"/>
                </a:schemeClr>
              </a:solidFill>
            </a:endParaRPr>
          </a:p>
          <a:p>
            <a:pPr marL="0" indent="0">
              <a:buNone/>
            </a:pPr>
            <a:endParaRPr lang="es-ES" dirty="0" smtClean="0">
              <a:solidFill>
                <a:schemeClr val="accent6">
                  <a:lumMod val="75000"/>
                </a:schemeClr>
              </a:solidFill>
            </a:endParaRPr>
          </a:p>
          <a:p>
            <a:pPr marL="0" indent="0">
              <a:buNone/>
            </a:pPr>
            <a:endParaRPr lang="es-ES" dirty="0">
              <a:solidFill>
                <a:schemeClr val="accent6">
                  <a:lumMod val="75000"/>
                </a:schemeClr>
              </a:solidFill>
            </a:endParaRPr>
          </a:p>
          <a:p>
            <a:pPr marL="0" indent="0">
              <a:buNone/>
            </a:pPr>
            <a:endParaRPr lang="es-ES" dirty="0" smtClean="0">
              <a:solidFill>
                <a:schemeClr val="accent6">
                  <a:lumMod val="75000"/>
                </a:schemeClr>
              </a:solidFill>
            </a:endParaRPr>
          </a:p>
          <a:p>
            <a:pPr marL="0" indent="0">
              <a:buNone/>
            </a:pPr>
            <a:r>
              <a:rPr lang="es-ES" dirty="0" smtClean="0">
                <a:solidFill>
                  <a:schemeClr val="accent6">
                    <a:lumMod val="75000"/>
                  </a:schemeClr>
                </a:solidFill>
              </a:rPr>
              <a:t>CUARTO</a:t>
            </a:r>
          </a:p>
          <a:p>
            <a:r>
              <a:rPr lang="es-ES" sz="1200" dirty="0"/>
              <a:t>Hicieron una obra de teatro con </a:t>
            </a:r>
            <a:r>
              <a:rPr lang="es-ES" sz="1200" dirty="0" smtClean="0"/>
              <a:t>marionetas </a:t>
            </a:r>
          </a:p>
          <a:p>
            <a:pPr marL="0" indent="0">
              <a:buNone/>
            </a:pPr>
            <a:endParaRPr lang="es-ES" dirty="0" smtClean="0">
              <a:solidFill>
                <a:schemeClr val="accent6">
                  <a:lumMod val="75000"/>
                </a:schemeClr>
              </a:solidFill>
            </a:endParaRPr>
          </a:p>
        </p:txBody>
      </p:sp>
      <p:sp>
        <p:nvSpPr>
          <p:cNvPr id="2" name="1 CuadroTexto"/>
          <p:cNvSpPr txBox="1"/>
          <p:nvPr/>
        </p:nvSpPr>
        <p:spPr>
          <a:xfrm>
            <a:off x="930412" y="1459647"/>
            <a:ext cx="3384376" cy="3755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lgn="just">
              <a:lnSpc>
                <a:spcPct val="150000"/>
              </a:lnSpc>
              <a:buFont typeface="Arial" pitchFamily="34" charset="0"/>
              <a:buChar char="•"/>
            </a:pPr>
            <a:r>
              <a:rPr lang="es-ES" sz="1400" dirty="0" err="1" smtClean="0"/>
              <a:t>Plays</a:t>
            </a:r>
            <a:r>
              <a:rPr lang="en-US" sz="1200" b="1" dirty="0" smtClean="0"/>
              <a:t>. </a:t>
            </a:r>
          </a:p>
        </p:txBody>
      </p:sp>
      <p:sp>
        <p:nvSpPr>
          <p:cNvPr id="3" name="Rectangle 4"/>
          <p:cNvSpPr>
            <a:spLocks noChangeArrowheads="1"/>
          </p:cNvSpPr>
          <p:nvPr/>
        </p:nvSpPr>
        <p:spPr bwMode="auto">
          <a:xfrm>
            <a:off x="1801167" y="991760"/>
            <a:ext cx="1793885" cy="276999"/>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0" rIns="0" bIns="0" numCol="1" anchor="ctr" anchorCtr="0" compatLnSpc="1">
            <a:prstTxWarp prst="textNoShape">
              <a:avLst/>
            </a:prstTxWarp>
            <a:spAutoFit/>
          </a:bodyPr>
          <a:lstStyle/>
          <a:p>
            <a:r>
              <a:rPr lang="en-GB" dirty="0" smtClean="0"/>
              <a:t>1</a:t>
            </a:r>
            <a:r>
              <a:rPr lang="en-GB" baseline="30000" dirty="0" smtClean="0"/>
              <a:t>TH</a:t>
            </a:r>
            <a:r>
              <a:rPr lang="en-GB" dirty="0" smtClean="0"/>
              <a:t> </a:t>
            </a:r>
            <a:r>
              <a:rPr lang="en-GB" dirty="0"/>
              <a:t>GRADE</a:t>
            </a:r>
            <a:endParaRPr lang="es-ES" dirty="0"/>
          </a:p>
        </p:txBody>
      </p:sp>
      <p:sp>
        <p:nvSpPr>
          <p:cNvPr id="8" name="Rectangle 4"/>
          <p:cNvSpPr>
            <a:spLocks noChangeArrowheads="1"/>
          </p:cNvSpPr>
          <p:nvPr/>
        </p:nvSpPr>
        <p:spPr bwMode="auto">
          <a:xfrm>
            <a:off x="1813983" y="3140968"/>
            <a:ext cx="1571991" cy="276999"/>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0" rIns="0" bIns="0" numCol="1" anchor="ctr" anchorCtr="0" compatLnSpc="1">
            <a:prstTxWarp prst="textNoShape">
              <a:avLst/>
            </a:prstTxWarp>
            <a:spAutoFit/>
          </a:bodyPr>
          <a:lstStyle/>
          <a:p>
            <a:r>
              <a:rPr lang="en-GB" dirty="0">
                <a:hlinkClick r:id="rId3" action="ppaction://hlinkfile"/>
              </a:rPr>
              <a:t>4</a:t>
            </a:r>
            <a:r>
              <a:rPr lang="en-GB" baseline="30000" dirty="0">
                <a:hlinkClick r:id="rId3" action="ppaction://hlinkfile"/>
              </a:rPr>
              <a:t>TH</a:t>
            </a:r>
            <a:r>
              <a:rPr lang="en-GB" dirty="0">
                <a:hlinkClick r:id="rId3" action="ppaction://hlinkfile"/>
              </a:rPr>
              <a:t> GRADE</a:t>
            </a:r>
            <a:endParaRPr lang="es-ES" dirty="0"/>
          </a:p>
        </p:txBody>
      </p:sp>
      <p:sp>
        <p:nvSpPr>
          <p:cNvPr id="9" name="8 CuadroTexto"/>
          <p:cNvSpPr txBox="1"/>
          <p:nvPr/>
        </p:nvSpPr>
        <p:spPr>
          <a:xfrm>
            <a:off x="930412" y="3560841"/>
            <a:ext cx="3384376" cy="3755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lgn="just">
              <a:lnSpc>
                <a:spcPct val="150000"/>
              </a:lnSpc>
              <a:buFont typeface="Arial" pitchFamily="34" charset="0"/>
              <a:buChar char="•"/>
            </a:pPr>
            <a:r>
              <a:rPr lang="es-ES" sz="1400" dirty="0" err="1"/>
              <a:t>Puppets</a:t>
            </a:r>
            <a:r>
              <a:rPr lang="es-ES" sz="1400" dirty="0"/>
              <a:t> </a:t>
            </a:r>
            <a:r>
              <a:rPr lang="es-ES" sz="1400" dirty="0" err="1"/>
              <a:t>play</a:t>
            </a:r>
            <a:endParaRPr lang="es-ES" sz="1400" dirty="0"/>
          </a:p>
        </p:txBody>
      </p:sp>
      <p:pic>
        <p:nvPicPr>
          <p:cNvPr id="4" name="3 Imagen">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2789" y="2001877"/>
            <a:ext cx="1764528" cy="1003718"/>
          </a:xfrm>
          <a:prstGeom prst="rect">
            <a:avLst/>
          </a:prstGeom>
          <a:ln w="38100" cap="rnd">
            <a:solidFill>
              <a:schemeClr val="accent2">
                <a:lumMod val="20000"/>
                <a:lumOff val="80000"/>
              </a:schemeClr>
            </a:solidFill>
          </a:ln>
          <a:effectLst>
            <a:outerShdw blurRad="76200" dist="95250" dir="10500000" sx="97000" sy="23000" kx="900000" algn="br" rotWithShape="0">
              <a:srgbClr val="000000">
                <a:alpha val="20000"/>
              </a:srgbClr>
            </a:outerShdw>
          </a:effectLst>
        </p:spPr>
      </p:pic>
      <p:pic>
        <p:nvPicPr>
          <p:cNvPr id="5" name="4 Imagen">
            <a:hlinkClick r:id="rId6" action="ppaction://hlinkfil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5604" y="1968584"/>
            <a:ext cx="1781483" cy="1062852"/>
          </a:xfrm>
          <a:prstGeom prst="rect">
            <a:avLst/>
          </a:prstGeom>
          <a:ln w="38100" cap="rnd">
            <a:solidFill>
              <a:schemeClr val="accent2">
                <a:lumMod val="20000"/>
                <a:lumOff val="80000"/>
              </a:schemeClr>
            </a:solidFill>
          </a:ln>
          <a:effectLst>
            <a:outerShdw blurRad="76200" dist="95250" dir="10500000" sx="97000" sy="23000" kx="900000" algn="br" rotWithShape="0">
              <a:srgbClr val="000000">
                <a:alpha val="20000"/>
              </a:srgbClr>
            </a:outerShdw>
          </a:effectLst>
        </p:spPr>
      </p:pic>
      <p:pic>
        <p:nvPicPr>
          <p:cNvPr id="12" name="11 Imagen">
            <a:hlinkClick r:id="rId8" action="ppaction://hlinkfi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5300" y="1968584"/>
            <a:ext cx="1814931" cy="1059611"/>
          </a:xfrm>
          <a:prstGeom prst="rect">
            <a:avLst/>
          </a:prstGeom>
          <a:ln w="38100" cap="rnd">
            <a:solidFill>
              <a:schemeClr val="accent2">
                <a:lumMod val="20000"/>
                <a:lumOff val="80000"/>
              </a:schemeClr>
            </a:solidFill>
          </a:ln>
          <a:effectLst>
            <a:outerShdw blurRad="76200" dist="95250" dir="10500000" sx="97000" sy="23000" kx="900000" algn="br" rotWithShape="0">
              <a:srgbClr val="000000">
                <a:alpha val="20000"/>
              </a:srgbClr>
            </a:outerShdw>
          </a:effectLst>
        </p:spPr>
      </p:pic>
      <p:pic>
        <p:nvPicPr>
          <p:cNvPr id="13" name="12 Imagen">
            <a:hlinkClick r:id="rId10" action="ppaction://hlinkfile"/>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7487" y="2001877"/>
            <a:ext cx="1538250" cy="1003278"/>
          </a:xfrm>
          <a:prstGeom prst="rect">
            <a:avLst/>
          </a:prstGeom>
          <a:ln w="38100" cap="rnd">
            <a:solidFill>
              <a:schemeClr val="accent2">
                <a:lumMod val="20000"/>
                <a:lumOff val="80000"/>
              </a:schemeClr>
            </a:solidFill>
          </a:ln>
          <a:effectLst>
            <a:outerShdw blurRad="76200" dist="95250" dir="10500000" sx="97000" sy="23000" kx="900000" algn="br" rotWithShape="0">
              <a:srgbClr val="000000">
                <a:alpha val="20000"/>
              </a:srgbClr>
            </a:outerShdw>
          </a:effectLst>
        </p:spPr>
      </p:pic>
      <p:pic>
        <p:nvPicPr>
          <p:cNvPr id="14" name="13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000" y="4077072"/>
            <a:ext cx="1321646" cy="991235"/>
          </a:xfrm>
          <a:prstGeom prst="roundRect">
            <a:avLst>
              <a:gd name="adj" fmla="val 16667"/>
            </a:avLst>
          </a:prstGeom>
          <a:ln>
            <a:noFill/>
          </a:ln>
          <a:effectLst>
            <a:outerShdw blurRad="76200" dist="38100" dir="7800000" algn="tl" rotWithShape="0">
              <a:srgbClr val="000000">
                <a:alpha val="40000"/>
              </a:srgbClr>
            </a:outerShdw>
          </a:effectLst>
        </p:spPr>
      </p:pic>
      <p:pic>
        <p:nvPicPr>
          <p:cNvPr id="15" name="14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04048" y="5068307"/>
            <a:ext cx="1344012" cy="1008009"/>
          </a:xfrm>
          <a:prstGeom prst="roundRect">
            <a:avLst>
              <a:gd name="adj" fmla="val 16667"/>
            </a:avLst>
          </a:prstGeom>
          <a:ln>
            <a:noFill/>
          </a:ln>
          <a:effectLst>
            <a:outerShdw blurRad="76200" dist="38100" dir="7800000" algn="tl" rotWithShape="0">
              <a:srgbClr val="000000">
                <a:alpha val="40000"/>
              </a:srgbClr>
            </a:outerShdw>
          </a:effectLst>
        </p:spPr>
      </p:pic>
      <p:pic>
        <p:nvPicPr>
          <p:cNvPr id="16" name="15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01289" y="5297720"/>
            <a:ext cx="1344012" cy="1008009"/>
          </a:xfrm>
          <a:prstGeom prst="roundRect">
            <a:avLst>
              <a:gd name="adj" fmla="val 16667"/>
            </a:avLst>
          </a:prstGeom>
          <a:ln>
            <a:noFill/>
          </a:ln>
          <a:effectLst>
            <a:outerShdw blurRad="76200" dist="38100" dir="7800000" algn="tl" rotWithShape="0">
              <a:srgbClr val="000000">
                <a:alpha val="40000"/>
              </a:srgbClr>
            </a:outerShdw>
          </a:effectLst>
        </p:spPr>
      </p:pic>
      <p:pic>
        <p:nvPicPr>
          <p:cNvPr id="17" name="16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9972" y="5287580"/>
            <a:ext cx="1344012" cy="1008009"/>
          </a:xfrm>
          <a:prstGeom prst="roundRect">
            <a:avLst>
              <a:gd name="adj" fmla="val 16667"/>
            </a:avLst>
          </a:prstGeom>
          <a:ln>
            <a:noFill/>
          </a:ln>
          <a:effectLst>
            <a:outerShdw blurRad="76200" dist="38100" dir="7800000" algn="tl" rotWithShape="0">
              <a:srgbClr val="000000">
                <a:alpha val="40000"/>
              </a:srgbClr>
            </a:outerShdw>
          </a:effectLst>
        </p:spPr>
      </p:pic>
      <p:pic>
        <p:nvPicPr>
          <p:cNvPr id="18" name="17 Image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86993" y="4102011"/>
            <a:ext cx="1344012" cy="1008009"/>
          </a:xfrm>
          <a:prstGeom prst="roundRect">
            <a:avLst>
              <a:gd name="adj" fmla="val 16667"/>
            </a:avLst>
          </a:prstGeom>
          <a:ln>
            <a:noFill/>
          </a:ln>
          <a:effectLst>
            <a:outerShdw blurRad="76200" dist="38100" dir="7800000" algn="tl" rotWithShape="0">
              <a:srgbClr val="000000">
                <a:alpha val="40000"/>
              </a:srgbClr>
            </a:outerShdw>
          </a:effectLst>
        </p:spPr>
      </p:pic>
      <p:pic>
        <p:nvPicPr>
          <p:cNvPr id="19" name="18 Imagen"/>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03693" y="4883861"/>
            <a:ext cx="2420595" cy="1815446"/>
          </a:xfrm>
          <a:prstGeom prst="roundRect">
            <a:avLst>
              <a:gd name="adj" fmla="val 16667"/>
            </a:avLst>
          </a:prstGeom>
          <a:ln>
            <a:noFill/>
          </a:ln>
          <a:effectLst>
            <a:outerShdw blurRad="76200" dist="38100" dir="7800000" algn="tl" rotWithShape="0">
              <a:srgbClr val="000000">
                <a:alpha val="40000"/>
              </a:srgbClr>
            </a:outerShdw>
          </a:effectLst>
        </p:spPr>
      </p:pic>
      <p:pic>
        <p:nvPicPr>
          <p:cNvPr id="20" name="19 Imagen"/>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85975" y="4102010"/>
            <a:ext cx="1344012" cy="1008009"/>
          </a:xfrm>
          <a:prstGeom prst="roundRect">
            <a:avLst>
              <a:gd name="adj" fmla="val 16667"/>
            </a:avLst>
          </a:prstGeom>
          <a:ln>
            <a:noFill/>
          </a:ln>
          <a:effectLst>
            <a:outerShdw blurRad="76200" dist="38100" dir="7800000" algn="tl" rotWithShape="0">
              <a:srgbClr val="000000">
                <a:alpha val="40000"/>
              </a:srgbClr>
            </a:outerShdw>
          </a:effectLst>
        </p:spPr>
      </p:pic>
      <p:pic>
        <p:nvPicPr>
          <p:cNvPr id="21" name="20 Imagen"/>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13319" y="3917809"/>
            <a:ext cx="1344012" cy="1008009"/>
          </a:xfrm>
          <a:prstGeom prst="roundRect">
            <a:avLst>
              <a:gd name="adj" fmla="val 16667"/>
            </a:avLst>
          </a:prstGeom>
          <a:ln>
            <a:noFill/>
          </a:ln>
          <a:effectLst>
            <a:outerShdw blurRad="76200" dist="38100" dir="7800000" algn="tl" rotWithShape="0">
              <a:srgbClr val="000000">
                <a:alpha val="40000"/>
              </a:srgbClr>
            </a:outerShdw>
          </a:effectLst>
        </p:spPr>
      </p:pic>
      <p:pic>
        <p:nvPicPr>
          <p:cNvPr id="22" name="21 Imagen"/>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653334" y="3723621"/>
            <a:ext cx="1344012" cy="1008009"/>
          </a:xfrm>
          <a:prstGeom prst="roundRect">
            <a:avLst>
              <a:gd name="adj" fmla="val 16667"/>
            </a:avLst>
          </a:prstGeom>
          <a:ln>
            <a:noFill/>
          </a:ln>
          <a:effectLst>
            <a:outerShdw blurRad="76200" dist="38100" dir="7800000" algn="tl" rotWithShape="0">
              <a:srgbClr val="000000">
                <a:alpha val="40000"/>
              </a:srgbClr>
            </a:outerShdw>
          </a:effectLst>
        </p:spPr>
      </p:pic>
      <p:pic>
        <p:nvPicPr>
          <p:cNvPr id="23" name="22 Imagen"/>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92188" y="5297721"/>
            <a:ext cx="1344012" cy="1008009"/>
          </a:xfrm>
          <a:prstGeom prst="roundRect">
            <a:avLst>
              <a:gd name="adj" fmla="val 16667"/>
            </a:avLst>
          </a:prstGeom>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2723915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EDUCACIÓN PRIMARIA</a:t>
            </a:r>
            <a:endParaRPr lang="en-US" dirty="0"/>
          </a:p>
        </p:txBody>
      </p:sp>
      <p:sp>
        <p:nvSpPr>
          <p:cNvPr id="12291" name="Rectangle 3"/>
          <p:cNvSpPr>
            <a:spLocks noGrp="1" noChangeArrowheads="1"/>
          </p:cNvSpPr>
          <p:nvPr>
            <p:ph type="body" idx="1"/>
          </p:nvPr>
        </p:nvSpPr>
        <p:spPr>
          <a:xfrm>
            <a:off x="4788024" y="1044706"/>
            <a:ext cx="4104456" cy="4873461"/>
          </a:xfrm>
          <a:solidFill>
            <a:schemeClr val="bg1">
              <a:lumMod val="95000"/>
            </a:schemeClr>
          </a:solidFill>
        </p:spPr>
        <p:txBody>
          <a:bodyPr/>
          <a:lstStyle/>
          <a:p>
            <a:pPr marL="0" indent="0">
              <a:buNone/>
            </a:pPr>
            <a:r>
              <a:rPr lang="es-ES" dirty="0" smtClean="0">
                <a:solidFill>
                  <a:schemeClr val="accent6">
                    <a:lumMod val="75000"/>
                  </a:schemeClr>
                </a:solidFill>
              </a:rPr>
              <a:t>SEXTO Y CUARTO</a:t>
            </a:r>
          </a:p>
          <a:p>
            <a:pPr marL="0" indent="0">
              <a:buNone/>
            </a:pPr>
            <a:endParaRPr lang="es-ES" dirty="0" smtClean="0">
              <a:solidFill>
                <a:schemeClr val="accent6">
                  <a:lumMod val="75000"/>
                </a:schemeClr>
              </a:solidFill>
            </a:endParaRPr>
          </a:p>
          <a:p>
            <a:r>
              <a:rPr lang="es-ES" sz="1200" dirty="0"/>
              <a:t>Leen el libro en la pizarra digital toda la </a:t>
            </a:r>
            <a:r>
              <a:rPr lang="es-ES" sz="1200" dirty="0" smtClean="0"/>
              <a:t>clase</a:t>
            </a:r>
          </a:p>
          <a:p>
            <a:pPr marL="0" indent="0">
              <a:buNone/>
            </a:pPr>
            <a:endParaRPr lang="es-ES" sz="1200" dirty="0"/>
          </a:p>
          <a:p>
            <a:r>
              <a:rPr lang="es-ES" sz="1200" dirty="0"/>
              <a:t>Buscan </a:t>
            </a:r>
            <a:r>
              <a:rPr lang="es-ES" sz="1200" dirty="0" smtClean="0"/>
              <a:t>más </a:t>
            </a:r>
            <a:r>
              <a:rPr lang="es-ES" sz="1200" dirty="0"/>
              <a:t>historias de </a:t>
            </a:r>
            <a:r>
              <a:rPr lang="es-ES" sz="1200" dirty="0" err="1"/>
              <a:t>Nasrudin</a:t>
            </a:r>
            <a:r>
              <a:rPr lang="es-ES" sz="1200" dirty="0"/>
              <a:t> en internet, se dividen en grupos y cada uno elije una , la copia y hace un dibujo. Una vez hecho esto, se la </a:t>
            </a:r>
            <a:r>
              <a:rPr lang="es-ES" sz="1200" dirty="0" smtClean="0"/>
              <a:t>leen </a:t>
            </a:r>
            <a:r>
              <a:rPr lang="es-ES" sz="1200" dirty="0"/>
              <a:t>al resto de la clase. </a:t>
            </a:r>
            <a:endParaRPr lang="es-ES" sz="1200" dirty="0">
              <a:solidFill>
                <a:schemeClr val="accent6">
                  <a:lumMod val="75000"/>
                </a:schemeClr>
              </a:solidFill>
            </a:endParaRPr>
          </a:p>
        </p:txBody>
      </p:sp>
      <p:sp>
        <p:nvSpPr>
          <p:cNvPr id="7" name="Rectangle 4"/>
          <p:cNvSpPr>
            <a:spLocks noChangeArrowheads="1"/>
          </p:cNvSpPr>
          <p:nvPr/>
        </p:nvSpPr>
        <p:spPr bwMode="auto">
          <a:xfrm>
            <a:off x="860101" y="1119227"/>
            <a:ext cx="3711902" cy="276999"/>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0" rIns="0" bIns="0" numCol="1" anchor="ctr" anchorCtr="0" compatLnSpc="1">
            <a:prstTxWarp prst="textNoShape">
              <a:avLst/>
            </a:prstTxWarp>
            <a:spAutoFit/>
          </a:bodyPr>
          <a:lstStyle/>
          <a:p>
            <a:r>
              <a:rPr lang="en-GB" dirty="0" smtClean="0"/>
              <a:t>6</a:t>
            </a:r>
            <a:r>
              <a:rPr lang="en-GB" baseline="30000" dirty="0" smtClean="0"/>
              <a:t>TH</a:t>
            </a:r>
            <a:r>
              <a:rPr lang="en-GB" dirty="0" smtClean="0"/>
              <a:t> GRADER </a:t>
            </a:r>
            <a:r>
              <a:rPr kumimoji="0" lang="en-US" sz="1800" b="0" i="0" u="none" strike="noStrike" cap="none" normalizeH="0" baseline="0" dirty="0" smtClean="0">
                <a:ln>
                  <a:noFill/>
                </a:ln>
                <a:solidFill>
                  <a:schemeClr val="tx1"/>
                </a:solidFill>
                <a:effectLst/>
                <a:latin typeface="Arial" pitchFamily="34" charset="0"/>
              </a:rPr>
              <a:t> AND </a:t>
            </a:r>
            <a:r>
              <a:rPr lang="en-GB" dirty="0" smtClean="0"/>
              <a:t>4</a:t>
            </a:r>
            <a:r>
              <a:rPr lang="en-GB" baseline="30000" dirty="0" smtClean="0"/>
              <a:t>TH</a:t>
            </a:r>
            <a:r>
              <a:rPr lang="en-GB" dirty="0" smtClean="0"/>
              <a:t> GRADE</a:t>
            </a:r>
            <a:endParaRPr lang="es-ES" dirty="0"/>
          </a:p>
        </p:txBody>
      </p:sp>
      <p:sp>
        <p:nvSpPr>
          <p:cNvPr id="10" name="9 CuadroTexto"/>
          <p:cNvSpPr txBox="1"/>
          <p:nvPr/>
        </p:nvSpPr>
        <p:spPr>
          <a:xfrm>
            <a:off x="575558" y="1677632"/>
            <a:ext cx="3996444"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lgn="just">
              <a:lnSpc>
                <a:spcPct val="150000"/>
              </a:lnSpc>
              <a:buFont typeface="Arial" pitchFamily="34" charset="0"/>
              <a:buChar char="•"/>
            </a:pPr>
            <a:r>
              <a:rPr lang="en-GB" sz="1400" dirty="0"/>
              <a:t>They read the book in the digital blackboard in a big group</a:t>
            </a:r>
            <a:endParaRPr lang="es-ES" sz="1400" dirty="0"/>
          </a:p>
          <a:p>
            <a:pPr marL="171450" indent="-171450" algn="just">
              <a:lnSpc>
                <a:spcPct val="150000"/>
              </a:lnSpc>
              <a:buFont typeface="Arial" pitchFamily="34" charset="0"/>
              <a:buChar char="•"/>
            </a:pPr>
            <a:r>
              <a:rPr lang="en-GB" sz="1400" dirty="0"/>
              <a:t>They </a:t>
            </a:r>
            <a:r>
              <a:rPr lang="en-GB" sz="1400" dirty="0" smtClean="0"/>
              <a:t>searched </a:t>
            </a:r>
            <a:r>
              <a:rPr lang="en-GB" sz="1400" dirty="0"/>
              <a:t>the web for more </a:t>
            </a:r>
            <a:r>
              <a:rPr lang="en-GB" sz="1400" dirty="0" err="1" smtClean="0"/>
              <a:t>Nasreddin</a:t>
            </a:r>
            <a:r>
              <a:rPr lang="en-GB" sz="1400" dirty="0" smtClean="0"/>
              <a:t> stories</a:t>
            </a:r>
            <a:r>
              <a:rPr lang="en-GB" sz="1400" dirty="0"/>
              <a:t>.</a:t>
            </a:r>
            <a:r>
              <a:rPr lang="en-GB" sz="1400" dirty="0" smtClean="0"/>
              <a:t> In teams, </a:t>
            </a:r>
            <a:r>
              <a:rPr lang="en-GB" sz="1400" dirty="0"/>
              <a:t>they </a:t>
            </a:r>
            <a:r>
              <a:rPr lang="en-GB" sz="1400" dirty="0" smtClean="0"/>
              <a:t>chose </a:t>
            </a:r>
            <a:r>
              <a:rPr lang="en-GB" sz="1400" dirty="0"/>
              <a:t>one, </a:t>
            </a:r>
            <a:r>
              <a:rPr lang="en-GB" sz="1400" dirty="0" smtClean="0"/>
              <a:t>copied it  </a:t>
            </a:r>
            <a:r>
              <a:rPr lang="en-GB" sz="1400" dirty="0"/>
              <a:t>and </a:t>
            </a:r>
            <a:r>
              <a:rPr lang="en-GB" sz="1400" dirty="0" smtClean="0"/>
              <a:t>illustrated </a:t>
            </a:r>
            <a:r>
              <a:rPr lang="en-GB" sz="1400" dirty="0"/>
              <a:t>it. Once every team </a:t>
            </a:r>
            <a:r>
              <a:rPr lang="en-GB" sz="1400" dirty="0" smtClean="0"/>
              <a:t>had </a:t>
            </a:r>
            <a:r>
              <a:rPr lang="en-GB" sz="1400" dirty="0"/>
              <a:t>its story, they read it to the rest of the class. </a:t>
            </a:r>
            <a:endParaRPr lang="es-ES" sz="1400" dirty="0"/>
          </a:p>
          <a:p>
            <a:pPr algn="just">
              <a:lnSpc>
                <a:spcPct val="150000"/>
              </a:lnSpc>
            </a:pPr>
            <a:endParaRPr lang="en-US" sz="1200" dirty="0" smtClean="0"/>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4221088"/>
            <a:ext cx="1361177" cy="1814903"/>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209032"/>
            <a:ext cx="1800200" cy="2400267"/>
          </a:xfrm>
          <a:prstGeom prst="rect">
            <a:avLst/>
          </a:prstGeom>
        </p:spPr>
      </p:pic>
      <p:pic>
        <p:nvPicPr>
          <p:cNvPr id="15" name="1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236297" y="5220827"/>
            <a:ext cx="1728191" cy="1296144"/>
          </a:xfrm>
          <a:prstGeom prst="rect">
            <a:avLst/>
          </a:prstGeom>
        </p:spPr>
      </p:pic>
      <p:pic>
        <p:nvPicPr>
          <p:cNvPr id="16" name="15 Imagen"/>
          <p:cNvPicPr>
            <a:picLocks noChangeAspect="1"/>
          </p:cNvPicPr>
          <p:nvPr/>
        </p:nvPicPr>
        <p:blipFill rotWithShape="1">
          <a:blip r:embed="rId6" cstate="print">
            <a:extLst>
              <a:ext uri="{28A0092B-C50C-407E-A947-70E740481C1C}">
                <a14:useLocalDpi xmlns:a14="http://schemas.microsoft.com/office/drawing/2010/main" val="0"/>
              </a:ext>
            </a:extLst>
          </a:blip>
          <a:srcRect l="3076" t="4238"/>
          <a:stretch/>
        </p:blipFill>
        <p:spPr>
          <a:xfrm rot="16200000">
            <a:off x="7057038" y="3266237"/>
            <a:ext cx="1841376" cy="1364468"/>
          </a:xfrm>
          <a:prstGeom prst="rect">
            <a:avLst/>
          </a:prstGeom>
        </p:spPr>
      </p:pic>
      <p:pic>
        <p:nvPicPr>
          <p:cNvPr id="17" name="16 Imagen"/>
          <p:cNvPicPr>
            <a:picLocks noChangeAspect="1"/>
          </p:cNvPicPr>
          <p:nvPr/>
        </p:nvPicPr>
        <p:blipFill rotWithShape="1">
          <a:blip r:embed="rId7" cstate="print">
            <a:extLst>
              <a:ext uri="{28A0092B-C50C-407E-A947-70E740481C1C}">
                <a14:useLocalDpi xmlns:a14="http://schemas.microsoft.com/office/drawing/2010/main" val="0"/>
              </a:ext>
            </a:extLst>
          </a:blip>
          <a:srcRect l="9513" t="7343"/>
          <a:stretch/>
        </p:blipFill>
        <p:spPr>
          <a:xfrm rot="16200000">
            <a:off x="3279411" y="4425231"/>
            <a:ext cx="1831555" cy="1406614"/>
          </a:xfrm>
          <a:prstGeom prst="rect">
            <a:avLst/>
          </a:prstGeom>
        </p:spPr>
      </p:pic>
      <p:pic>
        <p:nvPicPr>
          <p:cNvPr id="18" name="17 Imagen"/>
          <p:cNvPicPr>
            <a:picLocks noChangeAspect="1"/>
          </p:cNvPicPr>
          <p:nvPr/>
        </p:nvPicPr>
        <p:blipFill rotWithShape="1">
          <a:blip r:embed="rId8" cstate="print">
            <a:extLst>
              <a:ext uri="{28A0092B-C50C-407E-A947-70E740481C1C}">
                <a14:useLocalDpi xmlns:a14="http://schemas.microsoft.com/office/drawing/2010/main" val="0"/>
              </a:ext>
            </a:extLst>
          </a:blip>
          <a:srcRect l="4604" b="7577"/>
          <a:stretch/>
        </p:blipFill>
        <p:spPr>
          <a:xfrm rot="16200000">
            <a:off x="1407588" y="4693257"/>
            <a:ext cx="2078400" cy="1510216"/>
          </a:xfrm>
          <a:prstGeom prst="rect">
            <a:avLst/>
          </a:prstGeom>
        </p:spPr>
      </p:pic>
    </p:spTree>
    <p:extLst>
      <p:ext uri="{BB962C8B-B14F-4D97-AF65-F5344CB8AC3E}">
        <p14:creationId xmlns:p14="http://schemas.microsoft.com/office/powerpoint/2010/main" val="1674691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21532" y="1556792"/>
            <a:ext cx="3384376" cy="187743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400" dirty="0" smtClean="0"/>
              <a:t>They </a:t>
            </a:r>
            <a:r>
              <a:rPr lang="en-GB" sz="1400" dirty="0"/>
              <a:t>read the </a:t>
            </a:r>
            <a:r>
              <a:rPr lang="en-GB" sz="1400" dirty="0" smtClean="0"/>
              <a:t>book </a:t>
            </a:r>
            <a:r>
              <a:rPr lang="en-GB" sz="1400" dirty="0"/>
              <a:t>and </a:t>
            </a:r>
            <a:r>
              <a:rPr lang="en-GB" sz="1400" dirty="0" smtClean="0"/>
              <a:t>worked </a:t>
            </a:r>
            <a:r>
              <a:rPr lang="en-GB" sz="1400" dirty="0"/>
              <a:t>over it in different ways</a:t>
            </a:r>
            <a:r>
              <a:rPr lang="en-GB" sz="1400" dirty="0" smtClean="0"/>
              <a:t>:</a:t>
            </a:r>
          </a:p>
          <a:p>
            <a:endParaRPr lang="es-ES" sz="1400" dirty="0"/>
          </a:p>
          <a:p>
            <a:pPr marL="228600" lvl="0" indent="-228600">
              <a:buFont typeface="+mj-lt"/>
              <a:buAutoNum type="arabicPeriod"/>
            </a:pPr>
            <a:r>
              <a:rPr lang="en-GB" sz="1400" dirty="0"/>
              <a:t>They represented different parts of the story with modelling clay, and </a:t>
            </a:r>
            <a:r>
              <a:rPr lang="en-GB" sz="1400" dirty="0" smtClean="0"/>
              <a:t>writing </a:t>
            </a:r>
            <a:r>
              <a:rPr lang="en-GB" sz="1400" dirty="0"/>
              <a:t>short dialogues in a comic </a:t>
            </a:r>
            <a:r>
              <a:rPr lang="en-GB" sz="1400" dirty="0" smtClean="0"/>
              <a:t>style.</a:t>
            </a:r>
            <a:endParaRPr lang="es-ES" sz="1400" dirty="0"/>
          </a:p>
          <a:p>
            <a:pPr algn="just">
              <a:lnSpc>
                <a:spcPct val="150000"/>
              </a:lnSpc>
            </a:pPr>
            <a:r>
              <a:rPr lang="en-US" sz="1200" dirty="0" smtClean="0"/>
              <a:t>.</a:t>
            </a:r>
          </a:p>
        </p:txBody>
      </p:sp>
      <p:sp>
        <p:nvSpPr>
          <p:cNvPr id="5" name="Rectangle 4"/>
          <p:cNvSpPr>
            <a:spLocks noChangeArrowheads="1"/>
          </p:cNvSpPr>
          <p:nvPr/>
        </p:nvSpPr>
        <p:spPr bwMode="auto">
          <a:xfrm>
            <a:off x="1403648" y="1130259"/>
            <a:ext cx="1410072" cy="276999"/>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0" rIns="0" bIns="0" numCol="1" anchor="ctr" anchorCtr="0" compatLnSpc="1">
            <a:prstTxWarp prst="textNoShape">
              <a:avLst/>
            </a:prstTxWarp>
            <a:spAutoFit/>
          </a:bodyPr>
          <a:lstStyle/>
          <a:p>
            <a:r>
              <a:rPr lang="en-GB" dirty="0" smtClean="0"/>
              <a:t>5</a:t>
            </a:r>
            <a:r>
              <a:rPr lang="en-GB" baseline="30000" dirty="0" smtClean="0"/>
              <a:t>TH</a:t>
            </a:r>
            <a:r>
              <a:rPr lang="en-GB" dirty="0" smtClean="0"/>
              <a:t> GRADE</a:t>
            </a:r>
            <a:endParaRPr lang="es-ES" dirty="0"/>
          </a:p>
        </p:txBody>
      </p:sp>
      <p:sp>
        <p:nvSpPr>
          <p:cNvPr id="6" name="Rectangle 3"/>
          <p:cNvSpPr txBox="1">
            <a:spLocks noChangeArrowheads="1"/>
          </p:cNvSpPr>
          <p:nvPr/>
        </p:nvSpPr>
        <p:spPr bwMode="auto">
          <a:xfrm>
            <a:off x="4644008" y="1142094"/>
            <a:ext cx="3528392" cy="4873461"/>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a:lstStyle>
          <a:p>
            <a:pPr marL="0" indent="0">
              <a:buFontTx/>
              <a:buNone/>
            </a:pPr>
            <a:r>
              <a:rPr lang="es-ES" dirty="0" smtClean="0">
                <a:solidFill>
                  <a:schemeClr val="accent6">
                    <a:lumMod val="75000"/>
                  </a:schemeClr>
                </a:solidFill>
              </a:rPr>
              <a:t>QUINTO</a:t>
            </a:r>
          </a:p>
          <a:p>
            <a:pPr marL="0" indent="0">
              <a:buFontTx/>
              <a:buNone/>
            </a:pPr>
            <a:endParaRPr lang="es-ES" sz="1200" dirty="0" smtClean="0">
              <a:solidFill>
                <a:schemeClr val="accent6">
                  <a:lumMod val="75000"/>
                </a:schemeClr>
              </a:solidFill>
            </a:endParaRPr>
          </a:p>
          <a:p>
            <a:pPr marL="0" indent="0">
              <a:buNone/>
            </a:pPr>
            <a:r>
              <a:rPr lang="es-ES" sz="1600" dirty="0"/>
              <a:t>Leyeron los libros y trabajaron sobre ellos de diferentes modos.</a:t>
            </a:r>
          </a:p>
          <a:p>
            <a:pPr lvl="0">
              <a:buFont typeface="+mj-lt"/>
              <a:buAutoNum type="arabicPeriod"/>
            </a:pPr>
            <a:r>
              <a:rPr lang="es-ES" sz="1600" dirty="0"/>
              <a:t>Elaboraron escenas, con plastilina y escribieron diálogos como si fuesen un </a:t>
            </a:r>
            <a:r>
              <a:rPr lang="es-ES" sz="1600" dirty="0" smtClean="0"/>
              <a:t>comic.</a:t>
            </a:r>
            <a:endParaRPr lang="es-ES" sz="1600" dirty="0"/>
          </a:p>
        </p:txBody>
      </p:sp>
      <p:pic>
        <p:nvPicPr>
          <p:cNvPr id="7" name="6 Imagen" descr="Skitch NuHBH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86" y="3356992"/>
            <a:ext cx="1940260" cy="1501968"/>
          </a:xfrm>
          <a:prstGeom prst="rect">
            <a:avLst/>
          </a:prstGeom>
          <a:ln>
            <a:noFill/>
          </a:ln>
          <a:effectLst>
            <a:outerShdw blurRad="292100" dist="139700" dir="2700000" algn="tl" rotWithShape="0">
              <a:srgbClr val="333333">
                <a:alpha val="65000"/>
              </a:srgbClr>
            </a:outerShdw>
          </a:effectLst>
        </p:spPr>
      </p:pic>
      <p:pic>
        <p:nvPicPr>
          <p:cNvPr id="8" name="7 Imagen" descr="Skitch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6268" y="3535013"/>
            <a:ext cx="1961818" cy="1519037"/>
          </a:xfrm>
          <a:prstGeom prst="rect">
            <a:avLst/>
          </a:prstGeom>
          <a:ln>
            <a:noFill/>
          </a:ln>
          <a:effectLst>
            <a:outerShdw blurRad="292100" dist="139700" dir="2700000" algn="tl" rotWithShape="0">
              <a:srgbClr val="333333">
                <a:alpha val="65000"/>
              </a:srgbClr>
            </a:outerShdw>
          </a:effectLst>
        </p:spPr>
      </p:pic>
      <p:pic>
        <p:nvPicPr>
          <p:cNvPr id="9" name="8 Imagen" descr="F:\sm 5B elephant\Nueva carpeta\Skitch NuevoHG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988" y="3773301"/>
            <a:ext cx="1991216" cy="1536103"/>
          </a:xfrm>
          <a:prstGeom prst="rect">
            <a:avLst/>
          </a:prstGeom>
          <a:ln>
            <a:noFill/>
          </a:ln>
          <a:effectLst>
            <a:outerShdw blurRad="292100" dist="139700" dir="2700000" algn="tl" rotWithShape="0">
              <a:srgbClr val="333333">
                <a:alpha val="65000"/>
              </a:srgbClr>
            </a:outerShdw>
          </a:effectLst>
        </p:spPr>
      </p:pic>
      <p:pic>
        <p:nvPicPr>
          <p:cNvPr id="10" name="9 Imagen" descr="HOL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3377479"/>
            <a:ext cx="1999056" cy="1541793"/>
          </a:xfrm>
          <a:prstGeom prst="rect">
            <a:avLst/>
          </a:prstGeom>
          <a:ln>
            <a:noFill/>
          </a:ln>
          <a:effectLst>
            <a:outerShdw blurRad="292100" dist="139700" dir="2700000" algn="tl" rotWithShape="0">
              <a:srgbClr val="333333">
                <a:alpha val="65000"/>
              </a:srgbClr>
            </a:outerShdw>
          </a:effectLst>
        </p:spPr>
      </p:pic>
      <p:pic>
        <p:nvPicPr>
          <p:cNvPr id="11" name="10 Imagen" descr="C:\Users\Mario\AppData\Local\Microsoft\Windows\INetCache\Content.Word\Skitch 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6138" y="5229200"/>
            <a:ext cx="1940260" cy="1496278"/>
          </a:xfrm>
          <a:prstGeom prst="rect">
            <a:avLst/>
          </a:prstGeom>
          <a:ln>
            <a:noFill/>
          </a:ln>
          <a:effectLst>
            <a:outerShdw blurRad="292100" dist="139700" dir="2700000" algn="tl" rotWithShape="0">
              <a:srgbClr val="333333">
                <a:alpha val="65000"/>
              </a:srgbClr>
            </a:outerShdw>
          </a:effectLst>
        </p:spPr>
      </p:pic>
      <p:sp>
        <p:nvSpPr>
          <p:cNvPr id="12" name="Rectangle 2"/>
          <p:cNvSpPr>
            <a:spLocks noGrp="1" noChangeArrowheads="1"/>
          </p:cNvSpPr>
          <p:nvPr>
            <p:ph type="title"/>
          </p:nvPr>
        </p:nvSpPr>
        <p:spPr>
          <a:xfrm>
            <a:off x="914400" y="381000"/>
            <a:ext cx="7772400" cy="685800"/>
          </a:xfrm>
        </p:spPr>
        <p:txBody>
          <a:bodyPr/>
          <a:lstStyle/>
          <a:p>
            <a:r>
              <a:rPr lang="en-US" dirty="0" smtClean="0"/>
              <a:t>EDUCACIÓN PRIMARIA</a:t>
            </a:r>
            <a:endParaRPr lang="en-US" dirty="0"/>
          </a:p>
        </p:txBody>
      </p:sp>
    </p:spTree>
    <p:extLst>
      <p:ext uri="{BB962C8B-B14F-4D97-AF65-F5344CB8AC3E}">
        <p14:creationId xmlns:p14="http://schemas.microsoft.com/office/powerpoint/2010/main" val="2100436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78597" y="1557690"/>
            <a:ext cx="3384376" cy="357020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lvl="0" indent="-342900">
              <a:buFont typeface="+mj-lt"/>
              <a:buAutoNum type="arabicPeriod" startAt="2"/>
            </a:pPr>
            <a:r>
              <a:rPr lang="en-GB" sz="1600" dirty="0"/>
              <a:t>A</a:t>
            </a:r>
            <a:r>
              <a:rPr lang="en-GB" sz="1600" dirty="0" smtClean="0"/>
              <a:t> </a:t>
            </a:r>
            <a:r>
              <a:rPr lang="en-GB" sz="1600" dirty="0"/>
              <a:t>play with puppets</a:t>
            </a:r>
            <a:endParaRPr lang="es-ES" sz="1600" dirty="0"/>
          </a:p>
          <a:p>
            <a:pPr marL="342900" lvl="0" indent="-342900">
              <a:buFont typeface="+mj-lt"/>
              <a:buAutoNum type="arabicPeriod" startAt="2"/>
            </a:pPr>
            <a:endParaRPr lang="en-GB" sz="1600" dirty="0" smtClean="0"/>
          </a:p>
          <a:p>
            <a:pPr marL="342900" lvl="0" indent="-342900">
              <a:buFont typeface="+mj-lt"/>
              <a:buAutoNum type="arabicPeriod" startAt="2"/>
            </a:pPr>
            <a:r>
              <a:rPr lang="en-GB" sz="1600" dirty="0" smtClean="0"/>
              <a:t>Plays</a:t>
            </a:r>
            <a:endParaRPr lang="es-ES" sz="1600" dirty="0"/>
          </a:p>
          <a:p>
            <a:pPr marL="342900" lvl="0" indent="-342900">
              <a:buFont typeface="+mj-lt"/>
              <a:buAutoNum type="arabicPeriod" startAt="2"/>
            </a:pPr>
            <a:endParaRPr lang="en-GB" sz="1600" dirty="0" smtClean="0"/>
          </a:p>
          <a:p>
            <a:pPr marL="342900" lvl="0" indent="-342900">
              <a:buFont typeface="+mj-lt"/>
              <a:buAutoNum type="arabicPeriod" startAt="2"/>
            </a:pPr>
            <a:endParaRPr lang="en-GB" sz="1600" dirty="0" smtClean="0"/>
          </a:p>
          <a:p>
            <a:pPr marL="342900" lvl="0" indent="-342900">
              <a:buFont typeface="+mj-lt"/>
              <a:buAutoNum type="arabicPeriod" startAt="2"/>
            </a:pPr>
            <a:endParaRPr lang="en-GB" sz="1600" dirty="0"/>
          </a:p>
          <a:p>
            <a:pPr marL="342900" lvl="0" indent="-342900">
              <a:buFont typeface="+mj-lt"/>
              <a:buAutoNum type="arabicPeriod" startAt="2"/>
            </a:pPr>
            <a:r>
              <a:rPr lang="en-GB" sz="1600" dirty="0" smtClean="0"/>
              <a:t>Stop </a:t>
            </a:r>
            <a:r>
              <a:rPr lang="en-GB" sz="1600" dirty="0"/>
              <a:t>motion videos: </a:t>
            </a:r>
            <a:endParaRPr lang="es-ES" sz="1600" dirty="0"/>
          </a:p>
          <a:p>
            <a:pPr marL="800100" lvl="1" indent="-342900">
              <a:buFont typeface="+mj-lt"/>
              <a:buAutoNum type="arabicPeriod"/>
            </a:pPr>
            <a:endParaRPr lang="en-GB" sz="1600" dirty="0" smtClean="0"/>
          </a:p>
          <a:p>
            <a:pPr marL="800100" lvl="1" indent="-342900">
              <a:buFont typeface="+mj-lt"/>
              <a:buAutoNum type="arabicPeriod"/>
            </a:pPr>
            <a:r>
              <a:rPr lang="en-GB" sz="1600" dirty="0" smtClean="0"/>
              <a:t>One </a:t>
            </a:r>
            <a:r>
              <a:rPr lang="en-GB" sz="1600" dirty="0"/>
              <a:t>was made with eggs, </a:t>
            </a:r>
            <a:endParaRPr lang="es-ES" sz="1600" dirty="0"/>
          </a:p>
          <a:p>
            <a:pPr marL="800100" lvl="1" indent="-342900">
              <a:buFont typeface="+mj-lt"/>
              <a:buAutoNum type="arabicPeriod"/>
            </a:pPr>
            <a:r>
              <a:rPr lang="en-GB" sz="1600" dirty="0"/>
              <a:t>And the other one was made out of clay and represented as if it was a </a:t>
            </a:r>
            <a:r>
              <a:rPr lang="en-GB" sz="1600" dirty="0" smtClean="0"/>
              <a:t>silent </a:t>
            </a:r>
            <a:r>
              <a:rPr lang="en-GB" sz="1600" dirty="0"/>
              <a:t>movie.</a:t>
            </a:r>
            <a:endParaRPr lang="es-ES" sz="1600" dirty="0"/>
          </a:p>
          <a:p>
            <a:pPr algn="just">
              <a:lnSpc>
                <a:spcPct val="150000"/>
              </a:lnSpc>
            </a:pPr>
            <a:r>
              <a:rPr lang="en-US" sz="1200" dirty="0" smtClean="0"/>
              <a:t>.</a:t>
            </a:r>
          </a:p>
        </p:txBody>
      </p:sp>
      <p:sp>
        <p:nvSpPr>
          <p:cNvPr id="6" name="Rectangle 4"/>
          <p:cNvSpPr>
            <a:spLocks noChangeArrowheads="1"/>
          </p:cNvSpPr>
          <p:nvPr/>
        </p:nvSpPr>
        <p:spPr bwMode="auto">
          <a:xfrm>
            <a:off x="1845558" y="1041477"/>
            <a:ext cx="1502306" cy="276999"/>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0" rIns="0" bIns="0" numCol="1" anchor="ctr" anchorCtr="0" compatLnSpc="1">
            <a:prstTxWarp prst="textNoShape">
              <a:avLst/>
            </a:prstTxWarp>
            <a:spAutoFit/>
          </a:bodyPr>
          <a:lstStyle/>
          <a:p>
            <a:r>
              <a:rPr lang="en-GB" dirty="0"/>
              <a:t>5</a:t>
            </a:r>
            <a:r>
              <a:rPr lang="en-GB" baseline="30000" dirty="0"/>
              <a:t>TH</a:t>
            </a:r>
            <a:r>
              <a:rPr lang="en-GB" dirty="0"/>
              <a:t> GRADE</a:t>
            </a:r>
            <a:endParaRPr lang="es-ES" dirty="0"/>
          </a:p>
        </p:txBody>
      </p:sp>
      <p:sp>
        <p:nvSpPr>
          <p:cNvPr id="7" name="Rectangle 3"/>
          <p:cNvSpPr txBox="1">
            <a:spLocks noChangeArrowheads="1"/>
          </p:cNvSpPr>
          <p:nvPr/>
        </p:nvSpPr>
        <p:spPr bwMode="auto">
          <a:xfrm>
            <a:off x="4644008" y="962434"/>
            <a:ext cx="3744416" cy="5202870"/>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a:lstStyle>
          <a:p>
            <a:pPr marL="0" indent="0">
              <a:buFontTx/>
              <a:buNone/>
            </a:pPr>
            <a:r>
              <a:rPr lang="es-ES" dirty="0" smtClean="0">
                <a:solidFill>
                  <a:schemeClr val="accent6">
                    <a:lumMod val="75000"/>
                  </a:schemeClr>
                </a:solidFill>
              </a:rPr>
              <a:t>QUINTO</a:t>
            </a:r>
          </a:p>
          <a:p>
            <a:pPr marL="0" indent="0">
              <a:buFontTx/>
              <a:buNone/>
            </a:pPr>
            <a:endParaRPr lang="es-ES" sz="1200" dirty="0" smtClean="0">
              <a:solidFill>
                <a:schemeClr val="accent6">
                  <a:lumMod val="75000"/>
                </a:schemeClr>
              </a:solidFill>
            </a:endParaRPr>
          </a:p>
          <a:p>
            <a:pPr lvl="0">
              <a:buFont typeface="+mj-lt"/>
              <a:buAutoNum type="arabicPeriod" startAt="2"/>
            </a:pPr>
            <a:r>
              <a:rPr lang="es-ES" sz="1600" dirty="0"/>
              <a:t>Hicieron un teatro con marionetas</a:t>
            </a:r>
            <a:r>
              <a:rPr lang="es-ES" sz="1600" dirty="0" smtClean="0"/>
              <a:t>.</a:t>
            </a:r>
          </a:p>
          <a:p>
            <a:pPr lvl="0">
              <a:buFont typeface="+mj-lt"/>
              <a:buAutoNum type="arabicPeriod" startAt="2"/>
            </a:pPr>
            <a:r>
              <a:rPr lang="es-ES" sz="1600" dirty="0" smtClean="0"/>
              <a:t>Representaciones </a:t>
            </a:r>
            <a:r>
              <a:rPr lang="es-ES" sz="1600" dirty="0"/>
              <a:t>teatrales</a:t>
            </a:r>
            <a:r>
              <a:rPr lang="es-ES" sz="1600" dirty="0" smtClean="0"/>
              <a:t>.</a:t>
            </a:r>
          </a:p>
          <a:p>
            <a:pPr lvl="0">
              <a:buFont typeface="+mj-lt"/>
              <a:buAutoNum type="arabicPeriod" startAt="2"/>
            </a:pPr>
            <a:endParaRPr lang="es-ES" sz="1600" dirty="0"/>
          </a:p>
          <a:p>
            <a:pPr lvl="0">
              <a:buFont typeface="+mj-lt"/>
              <a:buAutoNum type="arabicPeriod" startAt="2"/>
            </a:pPr>
            <a:endParaRPr lang="es-ES" sz="1600" dirty="0"/>
          </a:p>
          <a:p>
            <a:pPr lvl="0">
              <a:buFont typeface="+mj-lt"/>
              <a:buAutoNum type="arabicPeriod" startAt="2"/>
            </a:pPr>
            <a:r>
              <a:rPr lang="es-ES" sz="1600" dirty="0" smtClean="0"/>
              <a:t>Videos </a:t>
            </a:r>
            <a:r>
              <a:rPr lang="es-ES" sz="1600" dirty="0"/>
              <a:t>de animación:</a:t>
            </a:r>
          </a:p>
          <a:p>
            <a:pPr marL="800100" lvl="1" indent="-342900">
              <a:buFont typeface="+mj-lt"/>
              <a:buAutoNum type="arabicPeriod"/>
            </a:pPr>
            <a:r>
              <a:rPr lang="es-ES" sz="1600" dirty="0"/>
              <a:t>Uno fue hecho con huevos</a:t>
            </a:r>
          </a:p>
          <a:p>
            <a:pPr marL="800100" lvl="1" indent="-342900">
              <a:buFont typeface="+mj-lt"/>
              <a:buAutoNum type="arabicPeriod"/>
            </a:pPr>
            <a:endParaRPr lang="es-ES" sz="1600" dirty="0" smtClean="0"/>
          </a:p>
          <a:p>
            <a:pPr marL="800100" lvl="1" indent="-342900">
              <a:buFont typeface="+mj-lt"/>
              <a:buAutoNum type="arabicPeriod"/>
            </a:pPr>
            <a:endParaRPr lang="es-ES" sz="1600" dirty="0"/>
          </a:p>
          <a:p>
            <a:pPr marL="800100" lvl="1" indent="-342900">
              <a:buFont typeface="+mj-lt"/>
              <a:buAutoNum type="arabicPeriod"/>
            </a:pPr>
            <a:endParaRPr lang="es-ES" sz="1600" dirty="0" smtClean="0"/>
          </a:p>
          <a:p>
            <a:pPr marL="800100" lvl="1" indent="-342900">
              <a:buFont typeface="+mj-lt"/>
              <a:buAutoNum type="arabicPeriod"/>
            </a:pPr>
            <a:endParaRPr lang="es-ES" sz="1600" dirty="0"/>
          </a:p>
          <a:p>
            <a:pPr marL="800100" lvl="1" indent="-342900">
              <a:buFont typeface="+mj-lt"/>
              <a:buAutoNum type="arabicPeriod"/>
            </a:pPr>
            <a:endParaRPr lang="es-ES" sz="1600" dirty="0" smtClean="0"/>
          </a:p>
          <a:p>
            <a:pPr marL="800100" lvl="1" indent="-342900">
              <a:buFont typeface="+mj-lt"/>
              <a:buAutoNum type="arabicPeriod"/>
            </a:pPr>
            <a:endParaRPr lang="es-ES" sz="1600" dirty="0" smtClean="0"/>
          </a:p>
          <a:p>
            <a:pPr marL="800100" lvl="1" indent="-342900">
              <a:buFont typeface="+mj-lt"/>
              <a:buAutoNum type="arabicPeriod"/>
            </a:pPr>
            <a:r>
              <a:rPr lang="es-ES" sz="1600" dirty="0" smtClean="0"/>
              <a:t>Otro </a:t>
            </a:r>
            <a:r>
              <a:rPr lang="es-ES" sz="1600" dirty="0"/>
              <a:t>con plastilina como si fuese una película muda</a:t>
            </a:r>
            <a:endParaRPr lang="es-ES" sz="1600" dirty="0">
              <a:solidFill>
                <a:schemeClr val="accent6">
                  <a:lumMod val="75000"/>
                </a:schemeClr>
              </a:solidFill>
            </a:endParaRPr>
          </a:p>
        </p:txBody>
      </p:sp>
      <p:pic>
        <p:nvPicPr>
          <p:cNvPr id="9" name="8 Imagen" descr="C:\Users\Mario\AppData\Local\Microsoft\Windows\INetCache\Content.Word\IMG_20150514_12204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0865" y="5286492"/>
            <a:ext cx="1440160" cy="1089645"/>
          </a:xfrm>
          <a:prstGeom prst="rect">
            <a:avLst/>
          </a:prstGeom>
          <a:ln>
            <a:noFill/>
          </a:ln>
          <a:effectLst>
            <a:outerShdw blurRad="292100" dist="139700" dir="2700000" algn="tl" rotWithShape="0">
              <a:srgbClr val="333333">
                <a:alpha val="65000"/>
              </a:srgbClr>
            </a:outerShdw>
          </a:effectLst>
        </p:spPr>
      </p:pic>
      <p:pic>
        <p:nvPicPr>
          <p:cNvPr id="8" name="7 Imagen">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5265481"/>
            <a:ext cx="2368150" cy="1339696"/>
          </a:xfrm>
          <a:prstGeom prst="rect">
            <a:avLst/>
          </a:prstGeom>
          <a:ln>
            <a:noFill/>
          </a:ln>
          <a:effectLst>
            <a:outerShdw blurRad="292100" dist="139700" dir="2700000" algn="tl" rotWithShape="0">
              <a:srgbClr val="333333">
                <a:alpha val="65000"/>
              </a:srgbClr>
            </a:outerShdw>
          </a:effectLst>
        </p:spPr>
      </p:pic>
      <p:pic>
        <p:nvPicPr>
          <p:cNvPr id="11" name="10 Imagen">
            <a:hlinkClick r:id="rId5" action="ppaction://hlinkfile"/>
          </p:cNvPr>
          <p:cNvPicPr>
            <a:picLocks noChangeAspect="1"/>
          </p:cNvPicPr>
          <p:nvPr/>
        </p:nvPicPr>
        <p:blipFill rotWithShape="1">
          <a:blip r:embed="rId6" cstate="print">
            <a:extLst>
              <a:ext uri="{28A0092B-C50C-407E-A947-70E740481C1C}">
                <a14:useLocalDpi xmlns:a14="http://schemas.microsoft.com/office/drawing/2010/main" val="0"/>
              </a:ext>
            </a:extLst>
          </a:blip>
          <a:srcRect t="8215"/>
          <a:stretch/>
        </p:blipFill>
        <p:spPr>
          <a:xfrm>
            <a:off x="4615406" y="3659594"/>
            <a:ext cx="1872207" cy="948083"/>
          </a:xfrm>
          <a:prstGeom prst="rect">
            <a:avLst/>
          </a:prstGeom>
          <a:ln>
            <a:noFill/>
          </a:ln>
          <a:effectLst>
            <a:outerShdw blurRad="292100" dist="139700" dir="2700000" algn="tl" rotWithShape="0">
              <a:srgbClr val="333333">
                <a:alpha val="65000"/>
              </a:srgbClr>
            </a:outerShdw>
          </a:effectLst>
        </p:spPr>
      </p:pic>
      <p:pic>
        <p:nvPicPr>
          <p:cNvPr id="10" name="9 Imagen">
            <a:hlinkClick r:id="rId7" action="ppaction://hlinkfile"/>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0231" y="3816924"/>
            <a:ext cx="2305271" cy="1310974"/>
          </a:xfrm>
          <a:prstGeom prst="rect">
            <a:avLst/>
          </a:prstGeom>
          <a:ln>
            <a:noFill/>
          </a:ln>
          <a:effectLst>
            <a:outerShdw blurRad="292100" dist="139700" dir="2700000" algn="tl" rotWithShape="0">
              <a:srgbClr val="333333">
                <a:alpha val="65000"/>
              </a:srgbClr>
            </a:outerShdw>
          </a:effectLst>
        </p:spPr>
      </p:pic>
      <p:sp>
        <p:nvSpPr>
          <p:cNvPr id="13" name="Rectangle 2"/>
          <p:cNvSpPr>
            <a:spLocks noGrp="1" noChangeArrowheads="1"/>
          </p:cNvSpPr>
          <p:nvPr>
            <p:ph type="title"/>
          </p:nvPr>
        </p:nvSpPr>
        <p:spPr>
          <a:xfrm>
            <a:off x="914400" y="381000"/>
            <a:ext cx="7772400" cy="685800"/>
          </a:xfrm>
        </p:spPr>
        <p:txBody>
          <a:bodyPr/>
          <a:lstStyle/>
          <a:p>
            <a:r>
              <a:rPr lang="en-US" dirty="0" smtClean="0"/>
              <a:t>EDUCACIÓN PRIMARIA</a:t>
            </a:r>
            <a:endParaRPr lang="en-US" dirty="0"/>
          </a:p>
        </p:txBody>
      </p:sp>
      <p:pic>
        <p:nvPicPr>
          <p:cNvPr id="14" name="13 Imagen">
            <a:hlinkClick r:id="rId9" action="ppaction://hlinkfil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70061" y="1916832"/>
            <a:ext cx="1892912" cy="1069906"/>
          </a:xfrm>
          <a:prstGeom prst="rect">
            <a:avLst/>
          </a:prstGeom>
          <a:ln>
            <a:noFill/>
          </a:ln>
          <a:effectLst>
            <a:outerShdw blurRad="292100" dist="139700" dir="2700000" algn="tl" rotWithShape="0">
              <a:srgbClr val="333333">
                <a:alpha val="65000"/>
              </a:srgbClr>
            </a:outerShdw>
          </a:effectLst>
        </p:spPr>
      </p:pic>
      <p:pic>
        <p:nvPicPr>
          <p:cNvPr id="12" name="11 Imagen">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0231" y="205256"/>
            <a:ext cx="2051720" cy="1363539"/>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590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955237" y="320072"/>
            <a:ext cx="4035657" cy="400110"/>
          </a:xfrm>
          <a:prstGeom prst="rect">
            <a:avLst/>
          </a:prstGeom>
        </p:spPr>
        <p:txBody>
          <a:bodyPr wrap="none">
            <a:spAutoFit/>
          </a:bodyPr>
          <a:lstStyle/>
          <a:p>
            <a:pPr lvl="0"/>
            <a:r>
              <a:rPr lang="es-ES" sz="2000" dirty="0" smtClean="0"/>
              <a:t>UN TEATRO CON MARIONETAS</a:t>
            </a:r>
            <a:endParaRPr lang="es-ES" sz="2000" dirty="0"/>
          </a:p>
        </p:txBody>
      </p:sp>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r="9746"/>
          <a:stretch/>
        </p:blipFill>
        <p:spPr>
          <a:xfrm>
            <a:off x="1984497" y="1044521"/>
            <a:ext cx="1977135" cy="1455859"/>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354" y="1412775"/>
            <a:ext cx="1890197" cy="1256193"/>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5077" y="3081662"/>
            <a:ext cx="2023620" cy="134486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11" name="1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2934484"/>
            <a:ext cx="1241187" cy="1867617"/>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1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067" y="3227063"/>
            <a:ext cx="2189543" cy="145513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13" name="12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2" y="217063"/>
            <a:ext cx="2346140" cy="1559205"/>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13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063" y="1513761"/>
            <a:ext cx="1607634" cy="1205726"/>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14 Imagen"/>
          <p:cNvPicPr>
            <a:picLocks noChangeAspect="1"/>
          </p:cNvPicPr>
          <p:nvPr/>
        </p:nvPicPr>
        <p:blipFill rotWithShape="1">
          <a:blip r:embed="rId9" cstate="print">
            <a:extLst>
              <a:ext uri="{28A0092B-C50C-407E-A947-70E740481C1C}">
                <a14:useLocalDpi xmlns:a14="http://schemas.microsoft.com/office/drawing/2010/main" val="0"/>
              </a:ext>
            </a:extLst>
          </a:blip>
          <a:srcRect t="15859" r="18150"/>
          <a:stretch/>
        </p:blipFill>
        <p:spPr>
          <a:xfrm>
            <a:off x="6896153" y="5130617"/>
            <a:ext cx="2038211" cy="1571445"/>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16" name="15 Imagen"/>
          <p:cNvPicPr>
            <a:picLocks noChangeAspect="1"/>
          </p:cNvPicPr>
          <p:nvPr/>
        </p:nvPicPr>
        <p:blipFill rotWithShape="1">
          <a:blip r:embed="rId10" cstate="print">
            <a:extLst>
              <a:ext uri="{28A0092B-C50C-407E-A947-70E740481C1C}">
                <a14:useLocalDpi xmlns:a14="http://schemas.microsoft.com/office/drawing/2010/main" val="0"/>
              </a:ext>
            </a:extLst>
          </a:blip>
          <a:srcRect l="11427" t="20372" r="12172" b="5799"/>
          <a:stretch/>
        </p:blipFill>
        <p:spPr>
          <a:xfrm>
            <a:off x="225927" y="5283430"/>
            <a:ext cx="2113825" cy="1475689"/>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17" name="16 Imagen"/>
          <p:cNvPicPr>
            <a:picLocks noChangeAspect="1"/>
          </p:cNvPicPr>
          <p:nvPr/>
        </p:nvPicPr>
        <p:blipFill rotWithShape="1">
          <a:blip r:embed="rId11" cstate="print">
            <a:extLst>
              <a:ext uri="{28A0092B-C50C-407E-A947-70E740481C1C}">
                <a14:useLocalDpi xmlns:a14="http://schemas.microsoft.com/office/drawing/2010/main" val="0"/>
              </a:ext>
            </a:extLst>
          </a:blip>
          <a:srcRect l="11653" t="18419" r="13480"/>
          <a:stretch/>
        </p:blipFill>
        <p:spPr>
          <a:xfrm>
            <a:off x="2597619" y="4682197"/>
            <a:ext cx="1974381" cy="161356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18" name="17 Imagen"/>
          <p:cNvPicPr>
            <a:picLocks noChangeAspect="1"/>
          </p:cNvPicPr>
          <p:nvPr/>
        </p:nvPicPr>
        <p:blipFill rotWithShape="1">
          <a:blip r:embed="rId12" cstate="print">
            <a:extLst>
              <a:ext uri="{28A0092B-C50C-407E-A947-70E740481C1C}">
                <a14:useLocalDpi xmlns:a14="http://schemas.microsoft.com/office/drawing/2010/main" val="0"/>
              </a:ext>
            </a:extLst>
          </a:blip>
          <a:srcRect l="11567" t="18895" r="12457"/>
          <a:stretch/>
        </p:blipFill>
        <p:spPr>
          <a:xfrm>
            <a:off x="4828474" y="5013176"/>
            <a:ext cx="1891924" cy="151473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19" name="18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38040" y="3577607"/>
            <a:ext cx="1914092" cy="1435569"/>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20" name="19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4288" y="1957848"/>
            <a:ext cx="1896324" cy="1422243"/>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15">
            <p14:nvContentPartPr>
              <p14:cNvPr id="22" name="21 Entrada de lápiz"/>
              <p14:cNvContentPartPr/>
              <p14:nvPr/>
            </p14:nvContentPartPr>
            <p14:xfrm>
              <a:off x="1591591" y="6206313"/>
              <a:ext cx="26280" cy="2880"/>
            </p14:xfrm>
          </p:contentPart>
        </mc:Choice>
        <mc:Fallback xmlns="">
          <p:pic>
            <p:nvPicPr>
              <p:cNvPr id="22" name="21 Entrada de lápiz"/>
              <p:cNvPicPr/>
              <p:nvPr/>
            </p:nvPicPr>
            <p:blipFill>
              <a:blip r:embed="rId16" cstate="print"/>
              <a:stretch>
                <a:fillRect/>
              </a:stretch>
            </p:blipFill>
            <p:spPr>
              <a:xfrm>
                <a:off x="1587271" y="6200193"/>
                <a:ext cx="33480" cy="13680"/>
              </a:xfrm>
              <a:prstGeom prst="rect">
                <a:avLst/>
              </a:prstGeom>
            </p:spPr>
          </p:pic>
        </mc:Fallback>
      </mc:AlternateContent>
      <p:sp>
        <p:nvSpPr>
          <p:cNvPr id="21" name="20 Flecha derecha">
            <a:hlinkClick r:id="rId17" action="ppaction://hlinksldjump"/>
          </p:cNvPr>
          <p:cNvSpPr/>
          <p:nvPr/>
        </p:nvSpPr>
        <p:spPr>
          <a:xfrm flipH="1">
            <a:off x="3324441" y="6451552"/>
            <a:ext cx="864096" cy="295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971600" y="332656"/>
            <a:ext cx="4032448" cy="400110"/>
          </a:xfrm>
          <a:prstGeom prst="rect">
            <a:avLst/>
          </a:prstGeom>
          <a:solidFill>
            <a:schemeClr val="accent1">
              <a:lumMod val="90000"/>
            </a:schemeClr>
          </a:solidFill>
          <a:ln>
            <a:solidFill>
              <a:schemeClr val="accent5">
                <a:lumMod val="75000"/>
              </a:schemeClr>
            </a:solidFill>
          </a:ln>
        </p:spPr>
        <p:txBody>
          <a:bodyPr wrap="square" rtlCol="0">
            <a:spAutoFit/>
          </a:bodyPr>
          <a:lstStyle/>
          <a:p>
            <a:pPr algn="ctr"/>
            <a:r>
              <a:rPr lang="es-ES" sz="2000" b="1" dirty="0" smtClean="0"/>
              <a:t>PUPPET PLAY</a:t>
            </a:r>
            <a:endParaRPr lang="es-ES" sz="2000" b="1" dirty="0"/>
          </a:p>
        </p:txBody>
      </p:sp>
    </p:spTree>
    <p:extLst>
      <p:ext uri="{BB962C8B-B14F-4D97-AF65-F5344CB8AC3E}">
        <p14:creationId xmlns:p14="http://schemas.microsoft.com/office/powerpoint/2010/main" val="409668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6"/>
            <a:ext cx="7772400" cy="704850"/>
          </a:xfrm>
        </p:spPr>
        <p:txBody>
          <a:bodyPr/>
          <a:lstStyle/>
          <a:p>
            <a:r>
              <a:rPr lang="es-ES" dirty="0" smtClean="0"/>
              <a:t>USAK , junio 2015 – </a:t>
            </a:r>
            <a:r>
              <a:rPr lang="tr-TR" dirty="0" smtClean="0"/>
              <a:t>UŞAK</a:t>
            </a:r>
            <a:r>
              <a:rPr lang="es-ES" dirty="0" smtClean="0"/>
              <a:t>, June 2015</a:t>
            </a:r>
            <a:endParaRPr lang="es-ES" dirty="0"/>
          </a:p>
        </p:txBody>
      </p:sp>
      <p:sp>
        <p:nvSpPr>
          <p:cNvPr id="3" name="2 Subtítulo"/>
          <p:cNvSpPr>
            <a:spLocks noGrp="1"/>
          </p:cNvSpPr>
          <p:nvPr>
            <p:ph type="subTitle" idx="1"/>
          </p:nvPr>
        </p:nvSpPr>
        <p:spPr>
          <a:xfrm>
            <a:off x="1475656" y="6021288"/>
            <a:ext cx="7086600" cy="533400"/>
          </a:xfrm>
        </p:spPr>
        <p:txBody>
          <a:bodyPr/>
          <a:lstStyle/>
          <a:p>
            <a:r>
              <a:rPr lang="es-ES" dirty="0" err="1" smtClean="0"/>
              <a:t>Ceip</a:t>
            </a:r>
            <a:r>
              <a:rPr lang="es-ES" dirty="0" smtClean="0"/>
              <a:t>. Ntra. Sra. </a:t>
            </a:r>
            <a:r>
              <a:rPr lang="es-ES" smtClean="0"/>
              <a:t>del </a:t>
            </a:r>
            <a:r>
              <a:rPr lang="es-ES" dirty="0" smtClean="0"/>
              <a:t>Val, Alcalá de Henares  (Madrid)</a:t>
            </a:r>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160748"/>
            <a:ext cx="6192688" cy="46445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20137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4716016" y="836712"/>
            <a:ext cx="3384376" cy="5184576"/>
          </a:xfrm>
        </p:spPr>
        <p:style>
          <a:lnRef idx="1">
            <a:schemeClr val="accent1"/>
          </a:lnRef>
          <a:fillRef idx="2">
            <a:schemeClr val="accent1"/>
          </a:fillRef>
          <a:effectRef idx="1">
            <a:schemeClr val="accent1"/>
          </a:effectRef>
          <a:fontRef idx="minor">
            <a:schemeClr val="dk1"/>
          </a:fontRef>
        </p:style>
        <p:txBody>
          <a:bodyPr/>
          <a:lstStyle/>
          <a:p>
            <a:r>
              <a:rPr lang="es-ES_tradnl" sz="1600" dirty="0" smtClean="0">
                <a:solidFill>
                  <a:schemeClr val="accent6">
                    <a:lumMod val="75000"/>
                  </a:schemeClr>
                </a:solidFill>
              </a:rPr>
              <a:t>Siguiendo los objetivos planteados en relación con el proyecto </a:t>
            </a:r>
            <a:r>
              <a:rPr lang="es-ES_tradnl" sz="1600" dirty="0" err="1" smtClean="0">
                <a:solidFill>
                  <a:schemeClr val="accent6">
                    <a:lumMod val="75000"/>
                  </a:schemeClr>
                </a:solidFill>
              </a:rPr>
              <a:t>Comenius</a:t>
            </a:r>
            <a:r>
              <a:rPr lang="es-ES_tradnl" sz="1600" dirty="0" smtClean="0">
                <a:solidFill>
                  <a:schemeClr val="accent6">
                    <a:lumMod val="75000"/>
                  </a:schemeClr>
                </a:solidFill>
              </a:rPr>
              <a:t> estamos realizando la lectura propuesta por Turquía. </a:t>
            </a:r>
            <a:br>
              <a:rPr lang="es-ES_tradnl" sz="1600" dirty="0" smtClean="0">
                <a:solidFill>
                  <a:schemeClr val="accent6">
                    <a:lumMod val="75000"/>
                  </a:schemeClr>
                </a:solidFill>
              </a:rPr>
            </a:br>
            <a:r>
              <a:rPr lang="es-ES_tradnl" sz="1600" dirty="0" smtClean="0">
                <a:solidFill>
                  <a:schemeClr val="accent6">
                    <a:lumMod val="75000"/>
                  </a:schemeClr>
                </a:solidFill>
              </a:rPr>
              <a:t> </a:t>
            </a:r>
            <a:br>
              <a:rPr lang="es-ES_tradnl" sz="1600" dirty="0" smtClean="0">
                <a:solidFill>
                  <a:schemeClr val="accent6">
                    <a:lumMod val="75000"/>
                  </a:schemeClr>
                </a:solidFill>
              </a:rPr>
            </a:br>
            <a:r>
              <a:rPr lang="es-ES_tradnl" sz="1600" dirty="0" smtClean="0">
                <a:solidFill>
                  <a:schemeClr val="accent6">
                    <a:lumMod val="75000"/>
                  </a:schemeClr>
                </a:solidFill>
              </a:rPr>
              <a:t>Este libro consta de varios cuentecitos del autor </a:t>
            </a:r>
            <a:r>
              <a:rPr lang="es-ES_tradnl" sz="1600" dirty="0" err="1" smtClean="0">
                <a:solidFill>
                  <a:schemeClr val="accent6">
                    <a:lumMod val="75000"/>
                  </a:schemeClr>
                </a:solidFill>
              </a:rPr>
              <a:t>Nasreddin</a:t>
            </a:r>
            <a:r>
              <a:rPr lang="es-ES_tradnl" sz="1600" dirty="0" smtClean="0">
                <a:solidFill>
                  <a:schemeClr val="accent6">
                    <a:lumMod val="75000"/>
                  </a:schemeClr>
                </a:solidFill>
              </a:rPr>
              <a:t> </a:t>
            </a:r>
            <a:r>
              <a:rPr lang="es-ES_tradnl" sz="1600" dirty="0" err="1" smtClean="0">
                <a:solidFill>
                  <a:schemeClr val="accent6">
                    <a:lumMod val="75000"/>
                  </a:schemeClr>
                </a:solidFill>
              </a:rPr>
              <a:t>Hodja</a:t>
            </a:r>
            <a:r>
              <a:rPr lang="es-ES_tradnl" sz="1600" dirty="0" smtClean="0">
                <a:solidFill>
                  <a:schemeClr val="accent6">
                    <a:lumMod val="75000"/>
                  </a:schemeClr>
                </a:solidFill>
              </a:rPr>
              <a:t> considerado un Don Quijote islámico que abarca en sus obras todo el ingenio popular de oriente medio, transmitiendo de forma simplificada las enseñanzas del sufismo.</a:t>
            </a:r>
            <a:r>
              <a:rPr lang="en-US" dirty="0" smtClean="0">
                <a:solidFill>
                  <a:schemeClr val="accent6">
                    <a:lumMod val="75000"/>
                  </a:schemeClr>
                </a:solidFill>
              </a:rPr>
              <a:t/>
            </a:r>
            <a:br>
              <a:rPr lang="en-US" dirty="0" smtClean="0">
                <a:solidFill>
                  <a:schemeClr val="accent6">
                    <a:lumMod val="75000"/>
                  </a:schemeClr>
                </a:solidFill>
              </a:rPr>
            </a:br>
            <a:endParaRPr lang="en-US" dirty="0">
              <a:latin typeface="+mn-lt"/>
            </a:endParaRPr>
          </a:p>
        </p:txBody>
      </p:sp>
      <p:sp>
        <p:nvSpPr>
          <p:cNvPr id="2" name="1 CuadroTexto"/>
          <p:cNvSpPr txBox="1"/>
          <p:nvPr/>
        </p:nvSpPr>
        <p:spPr>
          <a:xfrm>
            <a:off x="1115616" y="1412776"/>
            <a:ext cx="3168352" cy="369331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solidFill>
                  <a:schemeClr val="accent6">
                    <a:lumMod val="75000"/>
                  </a:schemeClr>
                </a:solidFill>
              </a:rPr>
              <a:t>According with the Comenius project objectives we read the book proposed by Turkey. </a:t>
            </a:r>
          </a:p>
          <a:p>
            <a:endParaRPr lang="en-US" dirty="0">
              <a:solidFill>
                <a:schemeClr val="accent6">
                  <a:lumMod val="75000"/>
                </a:schemeClr>
              </a:solidFill>
            </a:endParaRPr>
          </a:p>
          <a:p>
            <a:r>
              <a:rPr lang="en-US" dirty="0">
                <a:solidFill>
                  <a:schemeClr val="accent6">
                    <a:lumMod val="75000"/>
                  </a:schemeClr>
                </a:solidFill>
              </a:rPr>
              <a:t>This book had several little stories written by  </a:t>
            </a:r>
            <a:r>
              <a:rPr lang="en-US" dirty="0" err="1">
                <a:solidFill>
                  <a:schemeClr val="accent6">
                    <a:lumMod val="75000"/>
                  </a:schemeClr>
                </a:solidFill>
              </a:rPr>
              <a:t>Nasreddin</a:t>
            </a:r>
            <a:r>
              <a:rPr lang="en-US" dirty="0">
                <a:solidFill>
                  <a:schemeClr val="accent6">
                    <a:lumMod val="75000"/>
                  </a:schemeClr>
                </a:solidFill>
              </a:rPr>
              <a:t> </a:t>
            </a:r>
            <a:r>
              <a:rPr lang="en-US" dirty="0" err="1">
                <a:solidFill>
                  <a:schemeClr val="accent6">
                    <a:lumMod val="75000"/>
                  </a:schemeClr>
                </a:solidFill>
              </a:rPr>
              <a:t>Hodja</a:t>
            </a:r>
            <a:r>
              <a:rPr lang="en-US" dirty="0">
                <a:solidFill>
                  <a:schemeClr val="accent6">
                    <a:lumMod val="75000"/>
                  </a:schemeClr>
                </a:solidFill>
              </a:rPr>
              <a:t>, author considered an Islamic Don Quixote. In his works collect all popular Middle Eastern wit,  transmitting in a simplified way the Sufism teachings .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71600" y="188640"/>
            <a:ext cx="7772400" cy="685800"/>
          </a:xfrm>
        </p:spPr>
        <p:txBody>
          <a:bodyPr/>
          <a:lstStyle/>
          <a:p>
            <a:r>
              <a:rPr lang="en-US" dirty="0" err="1" smtClean="0"/>
              <a:t>Educación</a:t>
            </a:r>
            <a:r>
              <a:rPr lang="en-US" dirty="0" smtClean="0"/>
              <a:t> </a:t>
            </a:r>
            <a:r>
              <a:rPr lang="en-US" dirty="0" err="1" smtClean="0"/>
              <a:t>Infantil</a:t>
            </a:r>
            <a:r>
              <a:rPr lang="en-US" dirty="0" smtClean="0"/>
              <a:t/>
            </a:r>
            <a:br>
              <a:rPr lang="en-US" dirty="0" smtClean="0"/>
            </a:br>
            <a:r>
              <a:rPr lang="en-US" b="1" i="1" dirty="0" smtClean="0"/>
              <a:t>Infants</a:t>
            </a:r>
            <a:endParaRPr lang="en-US" b="1" i="1" dirty="0"/>
          </a:p>
        </p:txBody>
      </p:sp>
      <p:sp>
        <p:nvSpPr>
          <p:cNvPr id="12291" name="Rectangle 3"/>
          <p:cNvSpPr>
            <a:spLocks noGrp="1" noChangeArrowheads="1"/>
          </p:cNvSpPr>
          <p:nvPr>
            <p:ph type="body" idx="1"/>
          </p:nvPr>
        </p:nvSpPr>
        <p:spPr>
          <a:xfrm>
            <a:off x="4716016" y="476672"/>
            <a:ext cx="3744416" cy="5688632"/>
          </a:xfrm>
          <a:solidFill>
            <a:schemeClr val="bg1">
              <a:lumMod val="95000"/>
            </a:schemeClr>
          </a:solidFill>
        </p:spPr>
        <p:txBody>
          <a:bodyPr/>
          <a:lstStyle/>
          <a:p>
            <a:r>
              <a:rPr lang="en-US" dirty="0" smtClean="0">
                <a:solidFill>
                  <a:schemeClr val="accent6">
                    <a:lumMod val="75000"/>
                  </a:schemeClr>
                </a:solidFill>
              </a:rPr>
              <a:t>FÁBULAS DE ESOPO</a:t>
            </a:r>
            <a:endParaRPr lang="en-US" dirty="0">
              <a:solidFill>
                <a:schemeClr val="accent6">
                  <a:lumMod val="75000"/>
                </a:schemeClr>
              </a:solidFill>
            </a:endParaRPr>
          </a:p>
          <a:p>
            <a:pPr marL="0" indent="0" algn="just">
              <a:buNone/>
            </a:pPr>
            <a:r>
              <a:rPr lang="es-ES_tradnl" sz="1200" dirty="0" smtClean="0">
                <a:solidFill>
                  <a:schemeClr val="accent6">
                    <a:lumMod val="75000"/>
                  </a:schemeClr>
                </a:solidFill>
              </a:rPr>
              <a:t>Los </a:t>
            </a:r>
            <a:r>
              <a:rPr lang="es-ES_tradnl" sz="1200" dirty="0">
                <a:solidFill>
                  <a:schemeClr val="accent6">
                    <a:lumMod val="75000"/>
                  </a:schemeClr>
                </a:solidFill>
              </a:rPr>
              <a:t>cuentos son muy parecidos a las fábulas, en todos ellos aparece una enseñanza moral</a:t>
            </a:r>
            <a:br>
              <a:rPr lang="es-ES_tradnl" sz="1200" dirty="0">
                <a:solidFill>
                  <a:schemeClr val="accent6">
                    <a:lumMod val="75000"/>
                  </a:schemeClr>
                </a:solidFill>
              </a:rPr>
            </a:br>
            <a:r>
              <a:rPr lang="es-ES_tradnl" sz="1200" dirty="0">
                <a:solidFill>
                  <a:schemeClr val="accent6">
                    <a:lumMod val="75000"/>
                  </a:schemeClr>
                </a:solidFill>
              </a:rPr>
              <a:t>y los animales tienen un papel </a:t>
            </a:r>
            <a:r>
              <a:rPr lang="es-ES_tradnl" sz="1200" dirty="0" smtClean="0">
                <a:solidFill>
                  <a:schemeClr val="accent6">
                    <a:lumMod val="75000"/>
                  </a:schemeClr>
                </a:solidFill>
              </a:rPr>
              <a:t>protagonista.</a:t>
            </a:r>
          </a:p>
          <a:p>
            <a:pPr marL="0" indent="0" algn="just">
              <a:buNone/>
            </a:pPr>
            <a:r>
              <a:rPr lang="es-ES_tradnl" sz="1200" dirty="0" smtClean="0">
                <a:solidFill>
                  <a:schemeClr val="accent6">
                    <a:lumMod val="75000"/>
                  </a:schemeClr>
                </a:solidFill>
              </a:rPr>
              <a:t>Por </a:t>
            </a:r>
            <a:r>
              <a:rPr lang="es-ES_tradnl" sz="1200" dirty="0">
                <a:solidFill>
                  <a:schemeClr val="accent6">
                    <a:lumMod val="75000"/>
                  </a:schemeClr>
                </a:solidFill>
              </a:rPr>
              <a:t>este motivo hemos decidido trabajar las fábulas en clase </a:t>
            </a:r>
            <a:r>
              <a:rPr lang="es-ES_tradnl" sz="1200" dirty="0" smtClean="0">
                <a:solidFill>
                  <a:schemeClr val="accent6">
                    <a:lumMod val="75000"/>
                  </a:schemeClr>
                </a:solidFill>
              </a:rPr>
              <a:t>y pedir ayuda a las familias.</a:t>
            </a:r>
            <a:endParaRPr lang="es-ES" sz="1200" dirty="0">
              <a:solidFill>
                <a:schemeClr val="accent6">
                  <a:lumMod val="75000"/>
                </a:schemeClr>
              </a:solidFill>
            </a:endParaRPr>
          </a:p>
          <a:p>
            <a:pPr marL="0" indent="0" algn="just">
              <a:buNone/>
            </a:pPr>
            <a:endParaRPr lang="es-ES_tradnl" sz="1200" dirty="0" smtClean="0">
              <a:solidFill>
                <a:schemeClr val="accent6">
                  <a:lumMod val="75000"/>
                </a:schemeClr>
              </a:solidFill>
            </a:endParaRPr>
          </a:p>
          <a:p>
            <a:pPr marL="0" indent="0" algn="just">
              <a:buNone/>
            </a:pPr>
            <a:r>
              <a:rPr lang="es-ES_tradnl" sz="1200" dirty="0" smtClean="0">
                <a:solidFill>
                  <a:schemeClr val="accent6">
                    <a:lumMod val="75000"/>
                  </a:schemeClr>
                </a:solidFill>
              </a:rPr>
              <a:t>Hemos </a:t>
            </a:r>
            <a:r>
              <a:rPr lang="es-ES_tradnl" sz="1200" dirty="0">
                <a:solidFill>
                  <a:schemeClr val="accent6">
                    <a:lumMod val="75000"/>
                  </a:schemeClr>
                </a:solidFill>
              </a:rPr>
              <a:t>realizado </a:t>
            </a:r>
            <a:r>
              <a:rPr lang="es-ES_tradnl" sz="1200" dirty="0" smtClean="0">
                <a:solidFill>
                  <a:schemeClr val="accent6">
                    <a:lumMod val="75000"/>
                  </a:schemeClr>
                </a:solidFill>
              </a:rPr>
              <a:t>una </a:t>
            </a:r>
            <a:r>
              <a:rPr lang="es-ES_tradnl" sz="1200" dirty="0">
                <a:solidFill>
                  <a:schemeClr val="accent6">
                    <a:lumMod val="75000"/>
                  </a:schemeClr>
                </a:solidFill>
              </a:rPr>
              <a:t>selección de fábulas </a:t>
            </a:r>
            <a:r>
              <a:rPr lang="es-ES_tradnl" sz="1200" dirty="0" smtClean="0">
                <a:solidFill>
                  <a:schemeClr val="accent6">
                    <a:lumMod val="75000"/>
                  </a:schemeClr>
                </a:solidFill>
              </a:rPr>
              <a:t>, una para cada niño. </a:t>
            </a:r>
          </a:p>
          <a:p>
            <a:pPr marL="0" indent="0" algn="just">
              <a:buNone/>
            </a:pPr>
            <a:endParaRPr lang="es-ES_tradnl" sz="1200" dirty="0" smtClean="0">
              <a:solidFill>
                <a:schemeClr val="accent6">
                  <a:lumMod val="75000"/>
                </a:schemeClr>
              </a:solidFill>
            </a:endParaRPr>
          </a:p>
          <a:p>
            <a:pPr marL="0" indent="0" algn="just">
              <a:buNone/>
            </a:pPr>
            <a:r>
              <a:rPr lang="es-ES_tradnl" sz="1200" dirty="0" smtClean="0">
                <a:solidFill>
                  <a:schemeClr val="accent6">
                    <a:lumMod val="75000"/>
                  </a:schemeClr>
                </a:solidFill>
              </a:rPr>
              <a:t>Después </a:t>
            </a:r>
            <a:r>
              <a:rPr lang="es-ES_tradnl" sz="1200" dirty="0">
                <a:solidFill>
                  <a:schemeClr val="accent6">
                    <a:lumMod val="75000"/>
                  </a:schemeClr>
                </a:solidFill>
              </a:rPr>
              <a:t>de entender la fábula y ser capaz de contarla, </a:t>
            </a:r>
            <a:r>
              <a:rPr lang="es-ES_tradnl" sz="1200" dirty="0" smtClean="0">
                <a:solidFill>
                  <a:schemeClr val="accent6">
                    <a:lumMod val="75000"/>
                  </a:schemeClr>
                </a:solidFill>
              </a:rPr>
              <a:t>tendrá </a:t>
            </a:r>
            <a:r>
              <a:rPr lang="es-ES_tradnl" sz="1200" dirty="0">
                <a:solidFill>
                  <a:schemeClr val="accent6">
                    <a:lumMod val="75000"/>
                  </a:schemeClr>
                </a:solidFill>
              </a:rPr>
              <a:t>que decorarla realizando un dibujo debajo de la misma y </a:t>
            </a:r>
            <a:r>
              <a:rPr lang="es-ES_tradnl" sz="1200" dirty="0" smtClean="0">
                <a:solidFill>
                  <a:schemeClr val="accent6">
                    <a:lumMod val="75000"/>
                  </a:schemeClr>
                </a:solidFill>
              </a:rPr>
              <a:t>firmar con </a:t>
            </a:r>
            <a:r>
              <a:rPr lang="es-ES_tradnl" sz="1200" dirty="0">
                <a:solidFill>
                  <a:schemeClr val="accent6">
                    <a:lumMod val="75000"/>
                  </a:schemeClr>
                </a:solidFill>
              </a:rPr>
              <a:t>su nombre.</a:t>
            </a:r>
            <a:endParaRPr lang="es-ES" sz="1200" dirty="0">
              <a:solidFill>
                <a:schemeClr val="accent6">
                  <a:lumMod val="75000"/>
                </a:schemeClr>
              </a:solidFill>
            </a:endParaRPr>
          </a:p>
          <a:p>
            <a:pPr marL="0" indent="0" algn="just">
              <a:buNone/>
            </a:pPr>
            <a:endParaRPr lang="es-ES_tradnl" sz="1200" dirty="0" smtClean="0">
              <a:solidFill>
                <a:schemeClr val="accent6">
                  <a:lumMod val="75000"/>
                </a:schemeClr>
              </a:solidFill>
            </a:endParaRPr>
          </a:p>
          <a:p>
            <a:pPr marL="0" indent="0" algn="just">
              <a:buNone/>
            </a:pPr>
            <a:r>
              <a:rPr lang="es-ES_tradnl" sz="1200" dirty="0" smtClean="0">
                <a:solidFill>
                  <a:schemeClr val="accent6">
                    <a:lumMod val="75000"/>
                  </a:schemeClr>
                </a:solidFill>
              </a:rPr>
              <a:t>Posteriormente </a:t>
            </a:r>
            <a:r>
              <a:rPr lang="es-ES_tradnl" sz="1200" dirty="0">
                <a:solidFill>
                  <a:schemeClr val="accent6">
                    <a:lumMod val="75000"/>
                  </a:schemeClr>
                </a:solidFill>
              </a:rPr>
              <a:t>en clase haremos un libro con todas las fábulas</a:t>
            </a:r>
            <a:endParaRPr lang="es-ES" sz="1200" dirty="0">
              <a:solidFill>
                <a:schemeClr val="accent6">
                  <a:lumMod val="75000"/>
                </a:schemeClr>
              </a:solidFill>
            </a:endParaRPr>
          </a:p>
        </p:txBody>
      </p:sp>
      <p:sp>
        <p:nvSpPr>
          <p:cNvPr id="2" name="1 CuadroTexto"/>
          <p:cNvSpPr txBox="1"/>
          <p:nvPr/>
        </p:nvSpPr>
        <p:spPr>
          <a:xfrm>
            <a:off x="1061356" y="1757999"/>
            <a:ext cx="3384376"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1200" dirty="0" smtClean="0"/>
              <a:t>His stories </a:t>
            </a:r>
            <a:r>
              <a:rPr lang="en-US" sz="1200" dirty="0"/>
              <a:t>are very similar to fables, in which </a:t>
            </a:r>
            <a:r>
              <a:rPr lang="en-US" sz="1200" dirty="0" smtClean="0"/>
              <a:t>there </a:t>
            </a:r>
            <a:r>
              <a:rPr lang="en-US" sz="1200" dirty="0"/>
              <a:t>is </a:t>
            </a:r>
            <a:r>
              <a:rPr lang="en-US" sz="1200" dirty="0" smtClean="0"/>
              <a:t>always a </a:t>
            </a:r>
            <a:r>
              <a:rPr lang="en-US" sz="1200" dirty="0"/>
              <a:t>moral teaching and usually are performed  by animals . </a:t>
            </a:r>
          </a:p>
          <a:p>
            <a:pPr algn="just">
              <a:lnSpc>
                <a:spcPct val="150000"/>
              </a:lnSpc>
            </a:pPr>
            <a:r>
              <a:rPr lang="en-US" sz="1200" dirty="0"/>
              <a:t>For this reason we decided to work fables in class and ask for help to the kids families. </a:t>
            </a:r>
          </a:p>
          <a:p>
            <a:pPr algn="just">
              <a:lnSpc>
                <a:spcPct val="150000"/>
              </a:lnSpc>
            </a:pPr>
            <a:r>
              <a:rPr lang="en-US" sz="1200" dirty="0"/>
              <a:t>We have made ​​a selection of fables, one for each child. </a:t>
            </a:r>
          </a:p>
          <a:p>
            <a:pPr algn="just">
              <a:lnSpc>
                <a:spcPct val="150000"/>
              </a:lnSpc>
            </a:pPr>
            <a:r>
              <a:rPr lang="en-US" sz="1200" dirty="0"/>
              <a:t>After understanding the story and </a:t>
            </a:r>
            <a:r>
              <a:rPr lang="en-US" sz="1200" dirty="0" smtClean="0"/>
              <a:t>being </a:t>
            </a:r>
            <a:r>
              <a:rPr lang="en-US" sz="1200" dirty="0"/>
              <a:t>able to tell it to the class, they </a:t>
            </a:r>
            <a:r>
              <a:rPr lang="en-US" sz="1200" dirty="0" smtClean="0"/>
              <a:t>had to </a:t>
            </a:r>
            <a:r>
              <a:rPr lang="en-US" sz="1200" dirty="0"/>
              <a:t>decorate it, drawing a picture and </a:t>
            </a:r>
            <a:r>
              <a:rPr lang="en-US" sz="1200" dirty="0" smtClean="0"/>
              <a:t>signing </a:t>
            </a:r>
            <a:r>
              <a:rPr lang="en-US" sz="1200" dirty="0"/>
              <a:t>it.  </a:t>
            </a:r>
          </a:p>
          <a:p>
            <a:pPr algn="just">
              <a:lnSpc>
                <a:spcPct val="150000"/>
              </a:lnSpc>
            </a:pPr>
            <a:r>
              <a:rPr lang="en-US" sz="1200" dirty="0"/>
              <a:t>Later in class </a:t>
            </a:r>
            <a:r>
              <a:rPr lang="en-US" sz="1200" dirty="0" smtClean="0"/>
              <a:t>we made </a:t>
            </a:r>
            <a:r>
              <a:rPr lang="en-US" sz="1200" dirty="0"/>
              <a:t>a book with all the fables</a:t>
            </a:r>
            <a:endParaRPr lang="es-ES" sz="1200" dirty="0"/>
          </a:p>
        </p:txBody>
      </p:sp>
      <p:sp>
        <p:nvSpPr>
          <p:cNvPr id="3" name="Rectangle 4"/>
          <p:cNvSpPr>
            <a:spLocks noChangeArrowheads="1"/>
          </p:cNvSpPr>
          <p:nvPr/>
        </p:nvSpPr>
        <p:spPr bwMode="auto">
          <a:xfrm>
            <a:off x="1550616" y="1268760"/>
            <a:ext cx="2411760" cy="323165"/>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212121"/>
                </a:solidFill>
                <a:effectLst/>
                <a:latin typeface="inherit"/>
              </a:rPr>
              <a:t>AESOP'S FABLES</a:t>
            </a:r>
            <a:r>
              <a:rPr kumimoji="0" lang="en-US" sz="8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4221088"/>
            <a:ext cx="1383345" cy="184482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381000"/>
            <a:ext cx="6753944" cy="685800"/>
          </a:xfrm>
        </p:spPr>
        <p:style>
          <a:lnRef idx="1">
            <a:schemeClr val="accent1"/>
          </a:lnRef>
          <a:fillRef idx="2">
            <a:schemeClr val="accent1"/>
          </a:fillRef>
          <a:effectRef idx="1">
            <a:schemeClr val="accent1"/>
          </a:effectRef>
          <a:fontRef idx="minor">
            <a:schemeClr val="dk1"/>
          </a:fontRef>
        </p:style>
        <p:txBody>
          <a:bodyPr/>
          <a:lstStyle/>
          <a:p>
            <a:r>
              <a:rPr lang="es-ES" dirty="0" smtClean="0"/>
              <a:t>LIBRO DE FÁBULAS DE ESOPO</a:t>
            </a:r>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135" y="1145626"/>
            <a:ext cx="945162" cy="1260465"/>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707" y="1310161"/>
            <a:ext cx="945162" cy="1260465"/>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8920" y="2763338"/>
            <a:ext cx="945162" cy="1260465"/>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1223125"/>
            <a:ext cx="945162" cy="1260465"/>
          </a:xfrm>
          <a:prstGeom prst="rect">
            <a:avLst/>
          </a:prstGeom>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9292" y="1225897"/>
            <a:ext cx="945162" cy="1260465"/>
          </a:xfrm>
          <a:prstGeom prst="rect">
            <a:avLst/>
          </a:prstGeom>
        </p:spPr>
      </p:pic>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8224" y="2157085"/>
            <a:ext cx="945162" cy="1260465"/>
          </a:xfrm>
          <a:prstGeom prst="rect">
            <a:avLst/>
          </a:prstGeom>
        </p:spPr>
      </p:pic>
      <p:pic>
        <p:nvPicPr>
          <p:cNvPr id="10" name="9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36895" y="2787317"/>
            <a:ext cx="945162" cy="1260465"/>
          </a:xfrm>
          <a:prstGeom prst="rect">
            <a:avLst/>
          </a:prstGeom>
        </p:spPr>
      </p:pic>
      <p:pic>
        <p:nvPicPr>
          <p:cNvPr id="11" name="10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5348" y="5246274"/>
            <a:ext cx="945162" cy="1260465"/>
          </a:xfrm>
          <a:prstGeom prst="rect">
            <a:avLst/>
          </a:prstGeom>
        </p:spPr>
      </p:pic>
      <p:pic>
        <p:nvPicPr>
          <p:cNvPr id="12" name="11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35489" y="5307380"/>
            <a:ext cx="945162" cy="1260465"/>
          </a:xfrm>
          <a:prstGeom prst="rect">
            <a:avLst/>
          </a:prstGeom>
        </p:spPr>
      </p:pic>
      <p:pic>
        <p:nvPicPr>
          <p:cNvPr id="13" name="12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8224" y="3753361"/>
            <a:ext cx="945162" cy="1260465"/>
          </a:xfrm>
          <a:prstGeom prst="rect">
            <a:avLst/>
          </a:prstGeom>
        </p:spPr>
      </p:pic>
      <p:pic>
        <p:nvPicPr>
          <p:cNvPr id="14" name="13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51545" y="2570626"/>
            <a:ext cx="945162" cy="1260465"/>
          </a:xfrm>
          <a:prstGeom prst="rect">
            <a:avLst/>
          </a:prstGeom>
        </p:spPr>
      </p:pic>
      <p:pic>
        <p:nvPicPr>
          <p:cNvPr id="15" name="14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01072" y="5301208"/>
            <a:ext cx="945162" cy="1260465"/>
          </a:xfrm>
          <a:prstGeom prst="rect">
            <a:avLst/>
          </a:prstGeom>
        </p:spPr>
      </p:pic>
      <p:pic>
        <p:nvPicPr>
          <p:cNvPr id="16" name="15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56376" y="4023803"/>
            <a:ext cx="945162" cy="1260465"/>
          </a:xfrm>
          <a:prstGeom prst="rect">
            <a:avLst/>
          </a:prstGeom>
        </p:spPr>
      </p:pic>
      <p:pic>
        <p:nvPicPr>
          <p:cNvPr id="17" name="16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56376" y="5425180"/>
            <a:ext cx="945162" cy="1260465"/>
          </a:xfrm>
          <a:prstGeom prst="rect">
            <a:avLst/>
          </a:prstGeom>
        </p:spPr>
      </p:pic>
      <p:pic>
        <p:nvPicPr>
          <p:cNvPr id="18" name="17 Image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64661" y="5558403"/>
            <a:ext cx="945162" cy="1260465"/>
          </a:xfrm>
          <a:prstGeom prst="rect">
            <a:avLst/>
          </a:prstGeom>
        </p:spPr>
      </p:pic>
      <p:pic>
        <p:nvPicPr>
          <p:cNvPr id="19" name="18 Imagen"/>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72000" y="5466174"/>
            <a:ext cx="945162" cy="1260465"/>
          </a:xfrm>
          <a:prstGeom prst="rect">
            <a:avLst/>
          </a:prstGeom>
        </p:spPr>
      </p:pic>
      <p:pic>
        <p:nvPicPr>
          <p:cNvPr id="20" name="19 Imagen"/>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368920" y="4112929"/>
            <a:ext cx="945162" cy="1260465"/>
          </a:xfrm>
          <a:prstGeom prst="rect">
            <a:avLst/>
          </a:prstGeom>
        </p:spPr>
      </p:pic>
      <p:pic>
        <p:nvPicPr>
          <p:cNvPr id="21" name="20 Imagen"/>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37605" y="4181211"/>
            <a:ext cx="945162" cy="1260465"/>
          </a:xfrm>
          <a:prstGeom prst="rect">
            <a:avLst/>
          </a:prstGeom>
        </p:spPr>
      </p:pic>
      <p:pic>
        <p:nvPicPr>
          <p:cNvPr id="22" name="21 Imagen"/>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88763" y="4651330"/>
            <a:ext cx="945162" cy="1260465"/>
          </a:xfrm>
          <a:prstGeom prst="rect">
            <a:avLst/>
          </a:prstGeom>
        </p:spPr>
      </p:pic>
      <p:pic>
        <p:nvPicPr>
          <p:cNvPr id="23" name="22 Imagen"/>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96679" y="5466173"/>
            <a:ext cx="945162" cy="1260465"/>
          </a:xfrm>
          <a:prstGeom prst="rect">
            <a:avLst/>
          </a:prstGeom>
        </p:spPr>
      </p:pic>
      <p:pic>
        <p:nvPicPr>
          <p:cNvPr id="24" name="23 Imagen"/>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280651" y="3942292"/>
            <a:ext cx="945162" cy="1260465"/>
          </a:xfrm>
          <a:prstGeom prst="rect">
            <a:avLst/>
          </a:prstGeom>
        </p:spPr>
      </p:pic>
      <p:pic>
        <p:nvPicPr>
          <p:cNvPr id="25" name="24 Imagen"/>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663680" y="2681827"/>
            <a:ext cx="945162" cy="1260465"/>
          </a:xfrm>
          <a:prstGeom prst="rect">
            <a:avLst/>
          </a:prstGeom>
        </p:spPr>
      </p:pic>
      <p:pic>
        <p:nvPicPr>
          <p:cNvPr id="26" name="25 Imagen"/>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72053" y="1290686"/>
            <a:ext cx="2454751" cy="3273648"/>
          </a:xfrm>
          <a:prstGeom prst="rect">
            <a:avLst/>
          </a:prstGeom>
        </p:spPr>
      </p:pic>
    </p:spTree>
    <p:extLst>
      <p:ext uri="{BB962C8B-B14F-4D97-AF65-F5344CB8AC3E}">
        <p14:creationId xmlns:p14="http://schemas.microsoft.com/office/powerpoint/2010/main" val="10649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99592" y="116632"/>
            <a:ext cx="7772400" cy="685800"/>
          </a:xfrm>
        </p:spPr>
        <p:txBody>
          <a:bodyPr/>
          <a:lstStyle/>
          <a:p>
            <a:r>
              <a:rPr lang="en-US" dirty="0" smtClean="0"/>
              <a:t>PÁGINAS WEB INTERESANTES</a:t>
            </a:r>
            <a:br>
              <a:rPr lang="en-US" dirty="0" smtClean="0"/>
            </a:br>
            <a:r>
              <a:rPr lang="en-US" b="1" i="1" dirty="0" smtClean="0"/>
              <a:t>Interesting webs</a:t>
            </a:r>
            <a:endParaRPr lang="en-US" b="1" i="1" dirty="0"/>
          </a:p>
        </p:txBody>
      </p:sp>
      <p:sp>
        <p:nvSpPr>
          <p:cNvPr id="9219" name="Rectangle 3"/>
          <p:cNvSpPr>
            <a:spLocks noGrp="1" noChangeArrowheads="1"/>
          </p:cNvSpPr>
          <p:nvPr>
            <p:ph type="body" idx="1"/>
          </p:nvPr>
        </p:nvSpPr>
        <p:spPr>
          <a:xfrm>
            <a:off x="2466926" y="4619850"/>
            <a:ext cx="5562600" cy="853501"/>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1600" dirty="0" smtClean="0">
                <a:hlinkClick r:id="rId2"/>
              </a:rPr>
              <a:t>http://childtopia.com/index.php?module=home&amp;func=coce&amp;idphpx=comprensi%EF%BF%BDn-oral-escrita</a:t>
            </a:r>
            <a:endParaRPr lang="en-US" sz="1600" dirty="0" smtClean="0"/>
          </a:p>
          <a:p>
            <a:pPr marL="0" indent="0">
              <a:buNone/>
            </a:pPr>
            <a:endParaRPr lang="en-US" sz="1600" dirty="0"/>
          </a:p>
        </p:txBody>
      </p:sp>
      <p:pic>
        <p:nvPicPr>
          <p:cNvPr id="9221" name="Picture 5"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389" y="1010046"/>
            <a:ext cx="1276350" cy="126682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411760" y="1037786"/>
            <a:ext cx="4572000"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s-ES" dirty="0" smtClean="0">
                <a:hlinkClick r:id="rId4"/>
              </a:rPr>
              <a:t>http://cristypacheco.bligoo.cl/fabulas-interactivas</a:t>
            </a:r>
            <a:endParaRPr lang="es-ES" dirty="0" smtClean="0"/>
          </a:p>
          <a:p>
            <a:endParaRPr lang="es-ES" dirty="0"/>
          </a:p>
        </p:txBody>
      </p:sp>
      <p:sp>
        <p:nvSpPr>
          <p:cNvPr id="3" name="2 CuadroTexto"/>
          <p:cNvSpPr txBox="1"/>
          <p:nvPr/>
        </p:nvSpPr>
        <p:spPr>
          <a:xfrm>
            <a:off x="3275856" y="1643459"/>
            <a:ext cx="4355975" cy="116955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400" dirty="0" smtClean="0"/>
              <a:t>FÁBULAS INTERACTIVAS</a:t>
            </a:r>
          </a:p>
          <a:p>
            <a:r>
              <a:rPr lang="es-ES" sz="1400" dirty="0" smtClean="0"/>
              <a:t> Fábulas Interactivas para trabajar la Comprensión Lectora. El cuervo y la </a:t>
            </a:r>
            <a:r>
              <a:rPr lang="es-ES" sz="1400" dirty="0" err="1" smtClean="0"/>
              <a:t>jarra"Nivel</a:t>
            </a:r>
            <a:r>
              <a:rPr lang="es-ES" sz="1400" dirty="0" smtClean="0"/>
              <a:t> sugerido: </a:t>
            </a:r>
            <a:r>
              <a:rPr lang="es-ES" sz="1400" dirty="0" err="1" smtClean="0"/>
              <a:t>Prekinder</a:t>
            </a:r>
            <a:r>
              <a:rPr lang="es-ES" sz="1400" dirty="0" smtClean="0"/>
              <a:t> – </a:t>
            </a:r>
            <a:r>
              <a:rPr lang="es-ES" sz="1400" dirty="0" err="1" smtClean="0"/>
              <a:t>Kinder</a:t>
            </a:r>
            <a:r>
              <a:rPr lang="es-ES" sz="1400" dirty="0" smtClean="0"/>
              <a:t> – 1ro Básico </a:t>
            </a:r>
          </a:p>
          <a:p>
            <a:r>
              <a:rPr lang="es-ES" sz="1400" dirty="0" smtClean="0"/>
              <a:t>Número de actividades: 6</a:t>
            </a:r>
            <a:endParaRPr lang="es-ES" sz="1400" dirty="0"/>
          </a:p>
        </p:txBody>
      </p:sp>
      <p:pic>
        <p:nvPicPr>
          <p:cNvPr id="9223" name="Picture 7"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446" y="2636912"/>
            <a:ext cx="1558480" cy="155848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143622" y="3658509"/>
            <a:ext cx="2759089" cy="369332"/>
          </a:xfrm>
          <a:prstGeom prst="rect">
            <a:avLst/>
          </a:prstGeom>
        </p:spPr>
        <p:txBody>
          <a:bodyPr wrap="none">
            <a:spAutoFit/>
          </a:bodyPr>
          <a:lstStyle/>
          <a:p>
            <a:r>
              <a:rPr lang="es-ES" dirty="0"/>
              <a:t>JUEGO "LAS FÁBULAS"</a:t>
            </a:r>
          </a:p>
        </p:txBody>
      </p:sp>
      <p:sp>
        <p:nvSpPr>
          <p:cNvPr id="8" name="7 Rectángulo"/>
          <p:cNvSpPr/>
          <p:nvPr/>
        </p:nvSpPr>
        <p:spPr>
          <a:xfrm>
            <a:off x="2627784" y="2924944"/>
            <a:ext cx="4572000"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s-ES" i="1" dirty="0" smtClean="0">
                <a:hlinkClick r:id="rId6"/>
              </a:rPr>
              <a:t>h</a:t>
            </a:r>
            <a:r>
              <a:rPr lang="es-ES" dirty="0" smtClean="0">
                <a:hlinkClick r:id="rId6"/>
              </a:rPr>
              <a:t>ttp://etapainfantil.blogspot.com.es/2011/05/juego-las-fabulas.html</a:t>
            </a:r>
            <a:endParaRPr lang="es-ES" dirty="0"/>
          </a:p>
        </p:txBody>
      </p:sp>
      <p:pic>
        <p:nvPicPr>
          <p:cNvPr id="9225" name="Picture 9" descr="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184" y="4653136"/>
            <a:ext cx="1193004" cy="1281881"/>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2915816" y="5321912"/>
            <a:ext cx="4572000" cy="83099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s-ES" sz="1600" dirty="0">
                <a:latin typeface="+mn-lt"/>
              </a:rPr>
              <a:t>En esta página aparecen muchos cuentos con actividades de comprensión y se pueden leer en diferentes idiomas.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971600" y="260648"/>
            <a:ext cx="6753944" cy="887760"/>
          </a:xfrm>
        </p:spPr>
        <p:style>
          <a:lnRef idx="1">
            <a:schemeClr val="accent1"/>
          </a:lnRef>
          <a:fillRef idx="2">
            <a:schemeClr val="accent1"/>
          </a:fillRef>
          <a:effectRef idx="1">
            <a:schemeClr val="accent1"/>
          </a:effectRef>
          <a:fontRef idx="minor">
            <a:schemeClr val="dk1"/>
          </a:fontRef>
        </p:style>
        <p:txBody>
          <a:bodyPr/>
          <a:lstStyle/>
          <a:p>
            <a:r>
              <a:rPr lang="es-ES" dirty="0" smtClean="0"/>
              <a:t>BINGO DE ANIMALES</a:t>
            </a:r>
            <a:br>
              <a:rPr lang="es-ES" dirty="0" smtClean="0"/>
            </a:br>
            <a:r>
              <a:rPr lang="es-ES" b="1" i="1" dirty="0" err="1" smtClean="0"/>
              <a:t>Animals</a:t>
            </a:r>
            <a:r>
              <a:rPr lang="es-ES" b="1" i="1" dirty="0" smtClean="0"/>
              <a:t> Bingo</a:t>
            </a:r>
            <a:endParaRPr lang="es-ES" b="1" i="1" dirty="0"/>
          </a:p>
        </p:txBody>
      </p:sp>
      <p:sp>
        <p:nvSpPr>
          <p:cNvPr id="5" name="4 CuadroTexto"/>
          <p:cNvSpPr txBox="1"/>
          <p:nvPr/>
        </p:nvSpPr>
        <p:spPr>
          <a:xfrm>
            <a:off x="899592" y="1484784"/>
            <a:ext cx="3384376" cy="10618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lgn="just">
              <a:lnSpc>
                <a:spcPct val="150000"/>
              </a:lnSpc>
              <a:buFont typeface="Arial" pitchFamily="34" charset="0"/>
              <a:buChar char="•"/>
            </a:pPr>
            <a:r>
              <a:rPr lang="en-US" sz="1400" dirty="0"/>
              <a:t>With the </a:t>
            </a:r>
            <a:r>
              <a:rPr lang="en-US" sz="1400" dirty="0" smtClean="0"/>
              <a:t>bingo game they have learnt </a:t>
            </a:r>
            <a:r>
              <a:rPr lang="en-US" sz="1400" dirty="0"/>
              <a:t>the names of different animals and how they are written .</a:t>
            </a:r>
            <a:endParaRPr lang="en-US" sz="1200" b="1" dirty="0" smtClean="0"/>
          </a:p>
        </p:txBody>
      </p:sp>
      <p:sp>
        <p:nvSpPr>
          <p:cNvPr id="6" name="Rectangle 3"/>
          <p:cNvSpPr txBox="1">
            <a:spLocks noChangeArrowheads="1"/>
          </p:cNvSpPr>
          <p:nvPr/>
        </p:nvSpPr>
        <p:spPr bwMode="auto">
          <a:xfrm>
            <a:off x="4644008" y="1268760"/>
            <a:ext cx="3528392" cy="4873461"/>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a:lstStyle>
          <a:p>
            <a:pPr marL="0" indent="0">
              <a:buFontTx/>
              <a:buNone/>
            </a:pPr>
            <a:endParaRPr lang="es-ES" sz="1200" dirty="0" smtClean="0">
              <a:solidFill>
                <a:schemeClr val="accent6">
                  <a:lumMod val="75000"/>
                </a:schemeClr>
              </a:solidFill>
            </a:endParaRPr>
          </a:p>
          <a:p>
            <a:r>
              <a:rPr lang="es-ES" sz="1400" dirty="0" smtClean="0"/>
              <a:t>Con </a:t>
            </a:r>
            <a:r>
              <a:rPr lang="es-ES" sz="1400" dirty="0"/>
              <a:t>el juego del bingo por equipos aprendemos el nombre de diferentes animales y como se escriben.</a:t>
            </a:r>
          </a:p>
          <a:p>
            <a:endParaRPr lang="es-ES" sz="1200" dirty="0" smtClean="0">
              <a:solidFill>
                <a:schemeClr val="accent6">
                  <a:lumMod val="75000"/>
                </a:schemeClr>
              </a:solidFill>
            </a:endParaRPr>
          </a:p>
          <a:p>
            <a:pPr marL="0" indent="0">
              <a:buFontTx/>
              <a:buNone/>
            </a:pPr>
            <a:endParaRPr lang="es-ES" dirty="0" smtClean="0">
              <a:solidFill>
                <a:schemeClr val="accent6">
                  <a:lumMod val="75000"/>
                </a:schemeClr>
              </a:solidFill>
            </a:endParaRPr>
          </a:p>
          <a:p>
            <a:pPr marL="0" indent="0">
              <a:buFontTx/>
              <a:buNone/>
            </a:pPr>
            <a:endParaRPr lang="es-ES" dirty="0" smtClean="0">
              <a:solidFill>
                <a:schemeClr val="accent6">
                  <a:lumMod val="75000"/>
                </a:schemeClr>
              </a:solidFill>
            </a:endParaRPr>
          </a:p>
          <a:p>
            <a:pPr marL="0" indent="0">
              <a:buFontTx/>
              <a:buNone/>
            </a:pPr>
            <a:endParaRPr lang="es-ES" dirty="0" smtClean="0">
              <a:solidFill>
                <a:schemeClr val="accent6">
                  <a:lumMod val="75000"/>
                </a:schemeClr>
              </a:solidFill>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3440333"/>
            <a:ext cx="1776016" cy="2281587"/>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744258"/>
            <a:ext cx="1523954" cy="1955323"/>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997" y="2766029"/>
            <a:ext cx="1825366" cy="2342053"/>
          </a:xfrm>
          <a:prstGeom prst="rect">
            <a:avLst/>
          </a:prstGeom>
        </p:spPr>
      </p:pic>
      <p:pic>
        <p:nvPicPr>
          <p:cNvPr id="12" name="1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3212976"/>
            <a:ext cx="1751578" cy="2247378"/>
          </a:xfrm>
          <a:prstGeom prst="rect">
            <a:avLst/>
          </a:prstGeom>
        </p:spPr>
      </p:pic>
      <p:pic>
        <p:nvPicPr>
          <p:cNvPr id="13" name="1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056" y="2506667"/>
            <a:ext cx="1675814" cy="2149239"/>
          </a:xfrm>
          <a:prstGeom prst="rect">
            <a:avLst/>
          </a:prstGeom>
        </p:spPr>
      </p:pic>
      <p:pic>
        <p:nvPicPr>
          <p:cNvPr id="14" name="1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5278538"/>
            <a:ext cx="936104" cy="1316789"/>
          </a:xfrm>
          <a:prstGeom prst="rect">
            <a:avLst/>
          </a:prstGeom>
        </p:spPr>
      </p:pic>
    </p:spTree>
    <p:extLst>
      <p:ext uri="{BB962C8B-B14F-4D97-AF65-F5344CB8AC3E}">
        <p14:creationId xmlns:p14="http://schemas.microsoft.com/office/powerpoint/2010/main" val="885173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396" y="2492896"/>
            <a:ext cx="2261961" cy="1272353"/>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852" y="2811778"/>
            <a:ext cx="2244227" cy="1262377"/>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val="0"/>
              </a:ext>
            </a:extLst>
          </a:blip>
          <a:srcRect l="10461" t="21157" r="37856"/>
          <a:stretch/>
        </p:blipFill>
        <p:spPr>
          <a:xfrm>
            <a:off x="7809089" y="4139765"/>
            <a:ext cx="1112538" cy="954674"/>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p:spPr>
      </p:pic>
      <p:pic>
        <p:nvPicPr>
          <p:cNvPr id="7" name="6 Imagen"/>
          <p:cNvPicPr>
            <a:picLocks noChangeAspect="1"/>
          </p:cNvPicPr>
          <p:nvPr/>
        </p:nvPicPr>
        <p:blipFill rotWithShape="1">
          <a:blip r:embed="rId5" cstate="print">
            <a:extLst>
              <a:ext uri="{28A0092B-C50C-407E-A947-70E740481C1C}">
                <a14:useLocalDpi xmlns:a14="http://schemas.microsoft.com/office/drawing/2010/main" val="0"/>
              </a:ext>
            </a:extLst>
          </a:blip>
          <a:srcRect l="8879" r="28369"/>
          <a:stretch/>
        </p:blipFill>
        <p:spPr>
          <a:xfrm>
            <a:off x="2703904" y="5949280"/>
            <a:ext cx="759896" cy="681164"/>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p:spPr>
      </p:pic>
      <p:pic>
        <p:nvPicPr>
          <p:cNvPr id="8" name="7 Imagen"/>
          <p:cNvPicPr>
            <a:picLocks noChangeAspect="1"/>
          </p:cNvPicPr>
          <p:nvPr/>
        </p:nvPicPr>
        <p:blipFill rotWithShape="1">
          <a:blip r:embed="rId6" cstate="print">
            <a:extLst>
              <a:ext uri="{28A0092B-C50C-407E-A947-70E740481C1C}">
                <a14:useLocalDpi xmlns:a14="http://schemas.microsoft.com/office/drawing/2010/main" val="0"/>
              </a:ext>
            </a:extLst>
          </a:blip>
          <a:srcRect l="11595" r="20023"/>
          <a:stretch/>
        </p:blipFill>
        <p:spPr>
          <a:xfrm>
            <a:off x="683568" y="4369556"/>
            <a:ext cx="1285443" cy="1057397"/>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7984" y="5599279"/>
            <a:ext cx="1728192" cy="972108"/>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p:spPr>
      </p:pic>
      <p:pic>
        <p:nvPicPr>
          <p:cNvPr id="10" name="9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7965" y="4074155"/>
            <a:ext cx="1758974" cy="989422"/>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p:spPr>
      </p:pic>
      <p:pic>
        <p:nvPicPr>
          <p:cNvPr id="11" name="10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44543" y="4762147"/>
            <a:ext cx="1664392" cy="93622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p:spPr>
      </p:pic>
      <p:pic>
        <p:nvPicPr>
          <p:cNvPr id="12" name="11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67452" y="5300719"/>
            <a:ext cx="1991976" cy="1120486"/>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p:spPr>
      </p:pic>
      <p:pic>
        <p:nvPicPr>
          <p:cNvPr id="14" name="13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769" y="5633540"/>
            <a:ext cx="1833967" cy="1031606"/>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p:spPr>
      </p:pic>
      <p:pic>
        <p:nvPicPr>
          <p:cNvPr id="15" name="14 Imagen">
            <a:hlinkClick r:id="rId12" action="ppaction://hlinkfile"/>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3635" y="548680"/>
            <a:ext cx="3168352" cy="17821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p:spPr>
      </p:pic>
      <p:pic>
        <p:nvPicPr>
          <p:cNvPr id="16" name="15 Imagen">
            <a:hlinkClick r:id="rId14" action="ppaction://hlinkfile"/>
          </p:cNvPr>
          <p:cNvPicPr>
            <a:picLocks noChangeAspect="1"/>
          </p:cNvPicPr>
          <p:nvPr/>
        </p:nvPicPr>
        <p:blipFill rotWithShape="1">
          <a:blip r:embed="rId15" cstate="print">
            <a:extLst>
              <a:ext uri="{28A0092B-C50C-407E-A947-70E740481C1C}">
                <a14:useLocalDpi xmlns:a14="http://schemas.microsoft.com/office/drawing/2010/main" val="0"/>
              </a:ext>
            </a:extLst>
          </a:blip>
          <a:srcRect l="17355" r="27656"/>
          <a:stretch/>
        </p:blipFill>
        <p:spPr>
          <a:xfrm>
            <a:off x="4571999" y="4369556"/>
            <a:ext cx="949815" cy="971602"/>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p:spPr>
      </p:pic>
      <p:pic>
        <p:nvPicPr>
          <p:cNvPr id="17" name="16 Image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6846" y="2734255"/>
            <a:ext cx="2382044" cy="1339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p:spPr>
      </p:pic>
      <p:sp>
        <p:nvSpPr>
          <p:cNvPr id="18" name="17 CuadroTexto">
            <a:hlinkClick r:id="rId14" action="ppaction://hlinkfile"/>
          </p:cNvPr>
          <p:cNvSpPr txBox="1"/>
          <p:nvPr/>
        </p:nvSpPr>
        <p:spPr>
          <a:xfrm>
            <a:off x="4310482" y="332656"/>
            <a:ext cx="4087429"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600" dirty="0" smtClean="0">
                <a:hlinkClick r:id="rId14" action="ppaction://hlinkfile"/>
              </a:rPr>
              <a:t>LOS ALUMNOS DE INFANTIL DE TRES AÑOS HAN REPRESENTADO EL CUENTO «El elefante»</a:t>
            </a:r>
            <a:endParaRPr lang="es-ES" sz="1600" dirty="0" smtClean="0"/>
          </a:p>
          <a:p>
            <a:endParaRPr lang="es-ES" sz="1600" dirty="0"/>
          </a:p>
        </p:txBody>
      </p:sp>
      <p:sp>
        <p:nvSpPr>
          <p:cNvPr id="19" name="18 CuadroTexto">
            <a:hlinkClick r:id="rId12" action="ppaction://hlinkfile"/>
          </p:cNvPr>
          <p:cNvSpPr txBox="1"/>
          <p:nvPr/>
        </p:nvSpPr>
        <p:spPr>
          <a:xfrm>
            <a:off x="4716016" y="1273217"/>
            <a:ext cx="288032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dirty="0"/>
              <a:t>THREE YEARS OLD STUDENTS CHILD REPRESENTED “The elephant tale”</a:t>
            </a:r>
            <a:endParaRPr lang="es-ES" sz="1600" dirty="0"/>
          </a:p>
        </p:txBody>
      </p:sp>
    </p:spTree>
    <p:extLst>
      <p:ext uri="{BB962C8B-B14F-4D97-AF65-F5344CB8AC3E}">
        <p14:creationId xmlns:p14="http://schemas.microsoft.com/office/powerpoint/2010/main" val="2250380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92696"/>
            <a:ext cx="8064896" cy="605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914400" y="209550"/>
            <a:ext cx="4017640" cy="3429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l" rtl="0" eaLnBrk="1" fontAlgn="base" hangingPunct="1">
              <a:spcBef>
                <a:spcPct val="0"/>
              </a:spcBef>
              <a:spcAft>
                <a:spcPct val="0"/>
              </a:spcAft>
              <a:defRPr sz="3200">
                <a:solidFill>
                  <a:schemeClr val="dk1"/>
                </a:solidFill>
                <a:latin typeface="+mn-lt"/>
                <a:ea typeface="+mn-ea"/>
                <a:cs typeface="+mn-cs"/>
              </a:defRPr>
            </a:lvl1pPr>
            <a:lvl2pPr algn="l" rtl="0" eaLnBrk="1" fontAlgn="base" hangingPunct="1">
              <a:spcBef>
                <a:spcPct val="0"/>
              </a:spcBef>
              <a:spcAft>
                <a:spcPct val="0"/>
              </a:spcAft>
              <a:defRPr sz="3200">
                <a:solidFill>
                  <a:schemeClr val="dk1"/>
                </a:solidFill>
                <a:latin typeface="+mn-lt"/>
                <a:ea typeface="+mn-ea"/>
                <a:cs typeface="+mn-cs"/>
              </a:defRPr>
            </a:lvl2pPr>
            <a:lvl3pPr algn="l" rtl="0" eaLnBrk="1" fontAlgn="base" hangingPunct="1">
              <a:spcBef>
                <a:spcPct val="0"/>
              </a:spcBef>
              <a:spcAft>
                <a:spcPct val="0"/>
              </a:spcAft>
              <a:defRPr sz="3200">
                <a:solidFill>
                  <a:schemeClr val="dk1"/>
                </a:solidFill>
                <a:latin typeface="+mn-lt"/>
                <a:ea typeface="+mn-ea"/>
                <a:cs typeface="+mn-cs"/>
              </a:defRPr>
            </a:lvl3pPr>
            <a:lvl4pPr algn="l" rtl="0" eaLnBrk="1" fontAlgn="base" hangingPunct="1">
              <a:spcBef>
                <a:spcPct val="0"/>
              </a:spcBef>
              <a:spcAft>
                <a:spcPct val="0"/>
              </a:spcAft>
              <a:defRPr sz="3200">
                <a:solidFill>
                  <a:schemeClr val="dk1"/>
                </a:solidFill>
                <a:latin typeface="+mn-lt"/>
                <a:ea typeface="+mn-ea"/>
                <a:cs typeface="+mn-cs"/>
              </a:defRPr>
            </a:lvl4pPr>
            <a:lvl5pPr algn="l" rtl="0" eaLnBrk="1" fontAlgn="base" hangingPunct="1">
              <a:spcBef>
                <a:spcPct val="0"/>
              </a:spcBef>
              <a:spcAft>
                <a:spcPct val="0"/>
              </a:spcAft>
              <a:defRPr sz="3200">
                <a:solidFill>
                  <a:schemeClr val="dk1"/>
                </a:solidFill>
                <a:latin typeface="+mn-lt"/>
                <a:ea typeface="+mn-ea"/>
                <a:cs typeface="+mn-cs"/>
              </a:defRPr>
            </a:lvl5pPr>
            <a:lvl6pPr marL="457200" algn="l" rtl="0" eaLnBrk="1" fontAlgn="base" hangingPunct="1">
              <a:spcBef>
                <a:spcPct val="0"/>
              </a:spcBef>
              <a:spcAft>
                <a:spcPct val="0"/>
              </a:spcAft>
              <a:defRPr sz="3200">
                <a:solidFill>
                  <a:schemeClr val="dk1"/>
                </a:solidFill>
                <a:latin typeface="+mn-lt"/>
                <a:ea typeface="+mn-ea"/>
                <a:cs typeface="+mn-cs"/>
              </a:defRPr>
            </a:lvl6pPr>
            <a:lvl7pPr marL="914400" algn="l" rtl="0" eaLnBrk="1" fontAlgn="base" hangingPunct="1">
              <a:spcBef>
                <a:spcPct val="0"/>
              </a:spcBef>
              <a:spcAft>
                <a:spcPct val="0"/>
              </a:spcAft>
              <a:defRPr sz="3200">
                <a:solidFill>
                  <a:schemeClr val="dk1"/>
                </a:solidFill>
                <a:latin typeface="+mn-lt"/>
                <a:ea typeface="+mn-ea"/>
                <a:cs typeface="+mn-cs"/>
              </a:defRPr>
            </a:lvl7pPr>
            <a:lvl8pPr marL="1371600" algn="l" rtl="0" eaLnBrk="1" fontAlgn="base" hangingPunct="1">
              <a:spcBef>
                <a:spcPct val="0"/>
              </a:spcBef>
              <a:spcAft>
                <a:spcPct val="0"/>
              </a:spcAft>
              <a:defRPr sz="3200">
                <a:solidFill>
                  <a:schemeClr val="dk1"/>
                </a:solidFill>
                <a:latin typeface="+mn-lt"/>
                <a:ea typeface="+mn-ea"/>
                <a:cs typeface="+mn-cs"/>
              </a:defRPr>
            </a:lvl8pPr>
            <a:lvl9pPr marL="1828800" algn="l" rtl="0" eaLnBrk="1" fontAlgn="base" hangingPunct="1">
              <a:spcBef>
                <a:spcPct val="0"/>
              </a:spcBef>
              <a:spcAft>
                <a:spcPct val="0"/>
              </a:spcAft>
              <a:defRPr sz="3200">
                <a:solidFill>
                  <a:schemeClr val="dk1"/>
                </a:solidFill>
                <a:latin typeface="+mn-lt"/>
                <a:ea typeface="+mn-ea"/>
                <a:cs typeface="+mn-cs"/>
              </a:defRPr>
            </a:lvl9pPr>
          </a:lstStyle>
          <a:p>
            <a:r>
              <a:rPr lang="es-ES" sz="2000" dirty="0" smtClean="0"/>
              <a:t>APADRINAMIENTO LECTOR</a:t>
            </a:r>
            <a:endParaRPr lang="es-ES" sz="2000" dirty="0"/>
          </a:p>
        </p:txBody>
      </p:sp>
      <p:sp>
        <p:nvSpPr>
          <p:cNvPr id="4" name="3 CuadroTexto"/>
          <p:cNvSpPr txBox="1"/>
          <p:nvPr/>
        </p:nvSpPr>
        <p:spPr>
          <a:xfrm>
            <a:off x="683568" y="3573016"/>
            <a:ext cx="1512168" cy="369332"/>
          </a:xfrm>
          <a:prstGeom prst="rect">
            <a:avLst/>
          </a:prstGeom>
          <a:solidFill>
            <a:schemeClr val="accent6">
              <a:lumMod val="20000"/>
              <a:lumOff val="80000"/>
            </a:schemeClr>
          </a:solidFill>
          <a:ln>
            <a:solidFill>
              <a:schemeClr val="accent6">
                <a:lumMod val="40000"/>
                <a:lumOff val="60000"/>
              </a:schemeClr>
            </a:solidFill>
          </a:ln>
          <a:effectLst>
            <a:innerShdw blurRad="63500" dist="50800" dir="5400000">
              <a:prstClr val="black">
                <a:alpha val="50000"/>
              </a:prstClr>
            </a:innerShdw>
          </a:effectLst>
        </p:spPr>
        <p:txBody>
          <a:bodyPr wrap="square" rtlCol="0">
            <a:spAutoFit/>
          </a:bodyPr>
          <a:lstStyle/>
          <a:p>
            <a:r>
              <a:rPr lang="es-ES" dirty="0" smtClean="0"/>
              <a:t>In </a:t>
            </a:r>
            <a:r>
              <a:rPr lang="es-ES" dirty="0" err="1" smtClean="0"/>
              <a:t>the</a:t>
            </a:r>
            <a:r>
              <a:rPr lang="es-ES" dirty="0" smtClean="0"/>
              <a:t> </a:t>
            </a:r>
            <a:r>
              <a:rPr lang="es-ES" dirty="0" err="1" smtClean="0"/>
              <a:t>library</a:t>
            </a:r>
            <a:endParaRPr lang="es-ES" dirty="0"/>
          </a:p>
        </p:txBody>
      </p:sp>
      <p:sp>
        <p:nvSpPr>
          <p:cNvPr id="5" name="4 CuadroTexto"/>
          <p:cNvSpPr txBox="1"/>
          <p:nvPr/>
        </p:nvSpPr>
        <p:spPr>
          <a:xfrm>
            <a:off x="4644008" y="1124744"/>
            <a:ext cx="3672408" cy="338554"/>
          </a:xfrm>
          <a:prstGeom prst="rect">
            <a:avLst/>
          </a:prstGeom>
          <a:solidFill>
            <a:srgbClr val="FECFC0"/>
          </a:solidFill>
          <a:ln>
            <a:solidFill>
              <a:schemeClr val="accent6">
                <a:lumMod val="40000"/>
                <a:lumOff val="60000"/>
              </a:schemeClr>
            </a:solidFill>
          </a:ln>
          <a:effectLst>
            <a:innerShdw blurRad="63500" dist="50800" dir="5400000">
              <a:prstClr val="black">
                <a:alpha val="50000"/>
              </a:prstClr>
            </a:innerShdw>
          </a:effectLst>
        </p:spPr>
        <p:txBody>
          <a:bodyPr wrap="square" rtlCol="0">
            <a:spAutoFit/>
          </a:bodyPr>
          <a:lstStyle/>
          <a:p>
            <a:r>
              <a:rPr lang="es-ES" sz="1600" dirty="0" err="1" smtClean="0"/>
              <a:t>We</a:t>
            </a:r>
            <a:r>
              <a:rPr lang="es-ES" sz="1600" dirty="0" smtClean="0"/>
              <a:t> look </a:t>
            </a:r>
            <a:r>
              <a:rPr lang="es-ES" sz="1600" dirty="0" err="1" smtClean="0"/>
              <a:t>for</a:t>
            </a:r>
            <a:r>
              <a:rPr lang="es-ES" sz="1600" dirty="0" smtClean="0"/>
              <a:t> </a:t>
            </a:r>
            <a:r>
              <a:rPr lang="es-ES" sz="1600" dirty="0" err="1" smtClean="0"/>
              <a:t>the</a:t>
            </a:r>
            <a:r>
              <a:rPr lang="es-ES" sz="1600" dirty="0" smtClean="0"/>
              <a:t> </a:t>
            </a:r>
            <a:r>
              <a:rPr lang="es-ES" sz="1600" dirty="0" err="1" smtClean="0"/>
              <a:t>story</a:t>
            </a:r>
            <a:r>
              <a:rPr lang="es-ES" sz="1600" dirty="0" smtClean="0"/>
              <a:t> </a:t>
            </a:r>
            <a:r>
              <a:rPr lang="es-ES" sz="1600" dirty="0" err="1" smtClean="0"/>
              <a:t>we</a:t>
            </a:r>
            <a:r>
              <a:rPr lang="es-ES" sz="1600" dirty="0" smtClean="0"/>
              <a:t> </a:t>
            </a:r>
            <a:r>
              <a:rPr lang="es-ES" sz="1600" dirty="0" err="1" smtClean="0"/>
              <a:t>want</a:t>
            </a:r>
            <a:r>
              <a:rPr lang="es-ES" sz="1600" dirty="0" smtClean="0"/>
              <a:t> </a:t>
            </a:r>
            <a:r>
              <a:rPr lang="es-ES" sz="1600" dirty="0" err="1" smtClean="0"/>
              <a:t>to</a:t>
            </a:r>
            <a:r>
              <a:rPr lang="es-ES" sz="1600" dirty="0" smtClean="0"/>
              <a:t> </a:t>
            </a:r>
            <a:r>
              <a:rPr lang="es-ES" sz="1600" dirty="0" err="1" smtClean="0"/>
              <a:t>read</a:t>
            </a:r>
            <a:endParaRPr lang="es-ES" sz="1600" dirty="0"/>
          </a:p>
        </p:txBody>
      </p:sp>
      <p:sp>
        <p:nvSpPr>
          <p:cNvPr id="6" name="5 CuadroTexto"/>
          <p:cNvSpPr txBox="1"/>
          <p:nvPr/>
        </p:nvSpPr>
        <p:spPr>
          <a:xfrm>
            <a:off x="5868144" y="3717032"/>
            <a:ext cx="1512168" cy="369332"/>
          </a:xfrm>
          <a:prstGeom prst="rect">
            <a:avLst/>
          </a:prstGeom>
          <a:solidFill>
            <a:srgbClr val="FCC2E7"/>
          </a:solidFill>
          <a:ln>
            <a:solidFill>
              <a:schemeClr val="accent6">
                <a:lumMod val="40000"/>
                <a:lumOff val="60000"/>
              </a:schemeClr>
            </a:solidFill>
          </a:ln>
          <a:effectLst>
            <a:innerShdw blurRad="63500" dist="50800" dir="5400000">
              <a:prstClr val="black">
                <a:alpha val="50000"/>
              </a:prstClr>
            </a:innerShdw>
          </a:effectLst>
        </p:spPr>
        <p:txBody>
          <a:bodyPr wrap="square" rtlCol="0">
            <a:spAutoFit/>
          </a:bodyPr>
          <a:lstStyle/>
          <a:p>
            <a:r>
              <a:rPr lang="es-ES" sz="1600" dirty="0" smtClean="0"/>
              <a:t>And </a:t>
            </a:r>
            <a:r>
              <a:rPr lang="es-ES" sz="1600" dirty="0" err="1" smtClean="0"/>
              <a:t>have</a:t>
            </a:r>
            <a:r>
              <a:rPr lang="es-ES" sz="1600" dirty="0" smtClean="0"/>
              <a:t> </a:t>
            </a:r>
            <a:r>
              <a:rPr lang="es-ES" sz="1600" dirty="0" err="1" smtClean="0"/>
              <a:t>fun</a:t>
            </a:r>
            <a:r>
              <a:rPr lang="es-ES" dirty="0" smtClean="0"/>
              <a:t>!</a:t>
            </a:r>
            <a:endParaRPr lang="es-ES" dirty="0"/>
          </a:p>
        </p:txBody>
      </p:sp>
    </p:spTree>
    <p:extLst>
      <p:ext uri="{BB962C8B-B14F-4D97-AF65-F5344CB8AC3E}">
        <p14:creationId xmlns:p14="http://schemas.microsoft.com/office/powerpoint/2010/main" val="256398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914400" y="381000"/>
            <a:ext cx="4017640" cy="3429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l" rtl="0" eaLnBrk="1" fontAlgn="base" hangingPunct="1">
              <a:spcBef>
                <a:spcPct val="0"/>
              </a:spcBef>
              <a:spcAft>
                <a:spcPct val="0"/>
              </a:spcAft>
              <a:defRPr sz="3200">
                <a:solidFill>
                  <a:schemeClr val="dk1"/>
                </a:solidFill>
                <a:latin typeface="+mn-lt"/>
                <a:ea typeface="+mn-ea"/>
                <a:cs typeface="+mn-cs"/>
              </a:defRPr>
            </a:lvl1pPr>
            <a:lvl2pPr algn="l" rtl="0" eaLnBrk="1" fontAlgn="base" hangingPunct="1">
              <a:spcBef>
                <a:spcPct val="0"/>
              </a:spcBef>
              <a:spcAft>
                <a:spcPct val="0"/>
              </a:spcAft>
              <a:defRPr sz="3200">
                <a:solidFill>
                  <a:schemeClr val="dk1"/>
                </a:solidFill>
                <a:latin typeface="+mn-lt"/>
                <a:ea typeface="+mn-ea"/>
                <a:cs typeface="+mn-cs"/>
              </a:defRPr>
            </a:lvl2pPr>
            <a:lvl3pPr algn="l" rtl="0" eaLnBrk="1" fontAlgn="base" hangingPunct="1">
              <a:spcBef>
                <a:spcPct val="0"/>
              </a:spcBef>
              <a:spcAft>
                <a:spcPct val="0"/>
              </a:spcAft>
              <a:defRPr sz="3200">
                <a:solidFill>
                  <a:schemeClr val="dk1"/>
                </a:solidFill>
                <a:latin typeface="+mn-lt"/>
                <a:ea typeface="+mn-ea"/>
                <a:cs typeface="+mn-cs"/>
              </a:defRPr>
            </a:lvl3pPr>
            <a:lvl4pPr algn="l" rtl="0" eaLnBrk="1" fontAlgn="base" hangingPunct="1">
              <a:spcBef>
                <a:spcPct val="0"/>
              </a:spcBef>
              <a:spcAft>
                <a:spcPct val="0"/>
              </a:spcAft>
              <a:defRPr sz="3200">
                <a:solidFill>
                  <a:schemeClr val="dk1"/>
                </a:solidFill>
                <a:latin typeface="+mn-lt"/>
                <a:ea typeface="+mn-ea"/>
                <a:cs typeface="+mn-cs"/>
              </a:defRPr>
            </a:lvl4pPr>
            <a:lvl5pPr algn="l" rtl="0" eaLnBrk="1" fontAlgn="base" hangingPunct="1">
              <a:spcBef>
                <a:spcPct val="0"/>
              </a:spcBef>
              <a:spcAft>
                <a:spcPct val="0"/>
              </a:spcAft>
              <a:defRPr sz="3200">
                <a:solidFill>
                  <a:schemeClr val="dk1"/>
                </a:solidFill>
                <a:latin typeface="+mn-lt"/>
                <a:ea typeface="+mn-ea"/>
                <a:cs typeface="+mn-cs"/>
              </a:defRPr>
            </a:lvl5pPr>
            <a:lvl6pPr marL="457200" algn="l" rtl="0" eaLnBrk="1" fontAlgn="base" hangingPunct="1">
              <a:spcBef>
                <a:spcPct val="0"/>
              </a:spcBef>
              <a:spcAft>
                <a:spcPct val="0"/>
              </a:spcAft>
              <a:defRPr sz="3200">
                <a:solidFill>
                  <a:schemeClr val="dk1"/>
                </a:solidFill>
                <a:latin typeface="+mn-lt"/>
                <a:ea typeface="+mn-ea"/>
                <a:cs typeface="+mn-cs"/>
              </a:defRPr>
            </a:lvl6pPr>
            <a:lvl7pPr marL="914400" algn="l" rtl="0" eaLnBrk="1" fontAlgn="base" hangingPunct="1">
              <a:spcBef>
                <a:spcPct val="0"/>
              </a:spcBef>
              <a:spcAft>
                <a:spcPct val="0"/>
              </a:spcAft>
              <a:defRPr sz="3200">
                <a:solidFill>
                  <a:schemeClr val="dk1"/>
                </a:solidFill>
                <a:latin typeface="+mn-lt"/>
                <a:ea typeface="+mn-ea"/>
                <a:cs typeface="+mn-cs"/>
              </a:defRPr>
            </a:lvl7pPr>
            <a:lvl8pPr marL="1371600" algn="l" rtl="0" eaLnBrk="1" fontAlgn="base" hangingPunct="1">
              <a:spcBef>
                <a:spcPct val="0"/>
              </a:spcBef>
              <a:spcAft>
                <a:spcPct val="0"/>
              </a:spcAft>
              <a:defRPr sz="3200">
                <a:solidFill>
                  <a:schemeClr val="dk1"/>
                </a:solidFill>
                <a:latin typeface="+mn-lt"/>
                <a:ea typeface="+mn-ea"/>
                <a:cs typeface="+mn-cs"/>
              </a:defRPr>
            </a:lvl8pPr>
            <a:lvl9pPr marL="1828800" algn="l" rtl="0" eaLnBrk="1" fontAlgn="base" hangingPunct="1">
              <a:spcBef>
                <a:spcPct val="0"/>
              </a:spcBef>
              <a:spcAft>
                <a:spcPct val="0"/>
              </a:spcAft>
              <a:defRPr sz="3200">
                <a:solidFill>
                  <a:schemeClr val="dk1"/>
                </a:solidFill>
                <a:latin typeface="+mn-lt"/>
                <a:ea typeface="+mn-ea"/>
                <a:cs typeface="+mn-cs"/>
              </a:defRPr>
            </a:lvl9pPr>
          </a:lstStyle>
          <a:p>
            <a:r>
              <a:rPr lang="es-ES" sz="2400" dirty="0" smtClean="0"/>
              <a:t>FOMENTANDO VALORES</a:t>
            </a:r>
            <a:endParaRPr lang="es-E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836712"/>
            <a:ext cx="7882425" cy="588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979712" y="2060848"/>
            <a:ext cx="1656184"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ln>
        </p:spPr>
        <p:txBody>
          <a:bodyPr wrap="square" rtlCol="0">
            <a:spAutoFit/>
          </a:bodyPr>
          <a:lstStyle/>
          <a:p>
            <a:r>
              <a:rPr lang="es-ES" b="1" dirty="0" err="1" smtClean="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rPr>
              <a:t>Teamwork</a:t>
            </a:r>
            <a:endParaRPr lang="es-ES" b="1" dirty="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endParaRPr>
          </a:p>
        </p:txBody>
      </p:sp>
      <p:sp>
        <p:nvSpPr>
          <p:cNvPr id="5" name="4 CuadroTexto"/>
          <p:cNvSpPr txBox="1"/>
          <p:nvPr/>
        </p:nvSpPr>
        <p:spPr>
          <a:xfrm>
            <a:off x="4355976" y="2204864"/>
            <a:ext cx="1656184"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ln>
        </p:spPr>
        <p:txBody>
          <a:bodyPr wrap="square" rtlCol="0">
            <a:spAutoFit/>
          </a:bodyPr>
          <a:lstStyle/>
          <a:p>
            <a:r>
              <a:rPr lang="es-ES" b="1" dirty="0" err="1" smtClean="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rPr>
              <a:t>Admiration</a:t>
            </a:r>
            <a:endParaRPr lang="es-ES" b="1" dirty="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endParaRPr>
          </a:p>
        </p:txBody>
      </p:sp>
      <p:sp>
        <p:nvSpPr>
          <p:cNvPr id="6" name="5 CuadroTexto"/>
          <p:cNvSpPr txBox="1"/>
          <p:nvPr/>
        </p:nvSpPr>
        <p:spPr>
          <a:xfrm>
            <a:off x="6156176" y="2348880"/>
            <a:ext cx="1152128"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ln>
        </p:spPr>
        <p:txBody>
          <a:bodyPr wrap="square" rtlCol="0">
            <a:spAutoFit/>
          </a:bodyPr>
          <a:lstStyle/>
          <a:p>
            <a:r>
              <a:rPr lang="es-ES" b="1" dirty="0" err="1" smtClean="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rPr>
              <a:t>Interest</a:t>
            </a:r>
            <a:endParaRPr lang="es-ES" b="1" dirty="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endParaRPr>
          </a:p>
        </p:txBody>
      </p:sp>
      <p:sp>
        <p:nvSpPr>
          <p:cNvPr id="7" name="6 CuadroTexto"/>
          <p:cNvSpPr txBox="1"/>
          <p:nvPr/>
        </p:nvSpPr>
        <p:spPr>
          <a:xfrm>
            <a:off x="3635896" y="2708920"/>
            <a:ext cx="1872208"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ln>
        </p:spPr>
        <p:txBody>
          <a:bodyPr wrap="square" rtlCol="0">
            <a:spAutoFit/>
          </a:bodyPr>
          <a:lstStyle/>
          <a:p>
            <a:r>
              <a:rPr lang="es-ES" b="1" dirty="0" err="1" smtClean="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rPr>
              <a:t>Responsability</a:t>
            </a:r>
            <a:endParaRPr lang="es-ES" b="1" dirty="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endParaRPr>
          </a:p>
        </p:txBody>
      </p:sp>
      <p:sp>
        <p:nvSpPr>
          <p:cNvPr id="8" name="7 CuadroTexto"/>
          <p:cNvSpPr txBox="1"/>
          <p:nvPr/>
        </p:nvSpPr>
        <p:spPr>
          <a:xfrm>
            <a:off x="3563888" y="4437112"/>
            <a:ext cx="1656184"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ln>
        </p:spPr>
        <p:txBody>
          <a:bodyPr wrap="square" rtlCol="0">
            <a:spAutoFit/>
          </a:bodyPr>
          <a:lstStyle/>
          <a:p>
            <a:r>
              <a:rPr lang="es-ES" b="1" dirty="0" err="1" smtClean="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rPr>
              <a:t>Friendship</a:t>
            </a:r>
            <a:endParaRPr lang="es-ES" b="1" dirty="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endParaRPr>
          </a:p>
        </p:txBody>
      </p:sp>
      <p:sp>
        <p:nvSpPr>
          <p:cNvPr id="9" name="8 CuadroTexto"/>
          <p:cNvSpPr txBox="1"/>
          <p:nvPr/>
        </p:nvSpPr>
        <p:spPr>
          <a:xfrm>
            <a:off x="5364088" y="4221088"/>
            <a:ext cx="1368152"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ln>
        </p:spPr>
        <p:txBody>
          <a:bodyPr wrap="square" rtlCol="0">
            <a:spAutoFit/>
          </a:bodyPr>
          <a:lstStyle/>
          <a:p>
            <a:r>
              <a:rPr lang="es-ES" b="1" dirty="0" err="1" smtClean="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rPr>
              <a:t>Happiness</a:t>
            </a:r>
            <a:endParaRPr lang="es-ES" b="1" dirty="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endParaRPr>
          </a:p>
        </p:txBody>
      </p:sp>
      <p:sp>
        <p:nvSpPr>
          <p:cNvPr id="10" name="9 CuadroTexto"/>
          <p:cNvSpPr txBox="1"/>
          <p:nvPr/>
        </p:nvSpPr>
        <p:spPr>
          <a:xfrm>
            <a:off x="2267744" y="4869160"/>
            <a:ext cx="1440160"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ln>
        </p:spPr>
        <p:txBody>
          <a:bodyPr wrap="square" rtlCol="0">
            <a:spAutoFit/>
          </a:bodyPr>
          <a:lstStyle/>
          <a:p>
            <a:r>
              <a:rPr lang="es-ES" b="1" dirty="0" err="1" smtClean="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rPr>
              <a:t>Patientce</a:t>
            </a:r>
            <a:endParaRPr lang="es-ES" b="1" dirty="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endParaRPr>
          </a:p>
        </p:txBody>
      </p:sp>
      <p:sp>
        <p:nvSpPr>
          <p:cNvPr id="11" name="10 CuadroTexto"/>
          <p:cNvSpPr txBox="1"/>
          <p:nvPr/>
        </p:nvSpPr>
        <p:spPr>
          <a:xfrm>
            <a:off x="5004048" y="4869160"/>
            <a:ext cx="1512168"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ln>
        </p:spPr>
        <p:txBody>
          <a:bodyPr wrap="square" rtlCol="0">
            <a:spAutoFit/>
          </a:bodyPr>
          <a:lstStyle/>
          <a:p>
            <a:r>
              <a:rPr lang="es-ES" b="1" dirty="0" err="1" smtClean="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rPr>
              <a:t>Motivation</a:t>
            </a:r>
            <a:endParaRPr lang="es-ES" b="1" dirty="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endParaRPr>
          </a:p>
        </p:txBody>
      </p:sp>
      <p:sp>
        <p:nvSpPr>
          <p:cNvPr id="12" name="11 CuadroTexto"/>
          <p:cNvSpPr txBox="1"/>
          <p:nvPr/>
        </p:nvSpPr>
        <p:spPr>
          <a:xfrm>
            <a:off x="467544" y="5517232"/>
            <a:ext cx="1656184"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ln>
        </p:spPr>
        <p:txBody>
          <a:bodyPr wrap="square" rtlCol="0">
            <a:spAutoFit/>
          </a:bodyPr>
          <a:lstStyle/>
          <a:p>
            <a:r>
              <a:rPr lang="es-ES" b="1" dirty="0" err="1" smtClean="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rPr>
              <a:t>Tenderness</a:t>
            </a:r>
            <a:endParaRPr lang="es-ES" b="1" dirty="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endParaRPr>
          </a:p>
        </p:txBody>
      </p:sp>
      <p:sp>
        <p:nvSpPr>
          <p:cNvPr id="13" name="12 CuadroTexto"/>
          <p:cNvSpPr txBox="1"/>
          <p:nvPr/>
        </p:nvSpPr>
        <p:spPr>
          <a:xfrm>
            <a:off x="5580112" y="6309320"/>
            <a:ext cx="1152128"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ln>
        </p:spPr>
        <p:txBody>
          <a:bodyPr wrap="square" rtlCol="0">
            <a:spAutoFit/>
          </a:bodyPr>
          <a:lstStyle/>
          <a:p>
            <a:r>
              <a:rPr lang="es-ES" b="1" dirty="0" err="1" smtClean="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rPr>
              <a:t>Liking</a:t>
            </a:r>
            <a:endParaRPr lang="es-ES" b="1" dirty="0">
              <a:ln w="18000">
                <a:solidFill>
                  <a:srgbClr val="FF0000"/>
                </a:solidFill>
                <a:prstDash val="solid"/>
                <a:miter lim="800000"/>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effectLst>
                <a:innerShdw blurRad="63500" dist="50800" dir="2700000">
                  <a:prstClr val="black">
                    <a:alpha val="50000"/>
                  </a:prstClr>
                </a:innerShdw>
              </a:effectLst>
            </a:endParaRPr>
          </a:p>
        </p:txBody>
      </p:sp>
      <p:sp>
        <p:nvSpPr>
          <p:cNvPr id="14" name="13 CuadroTexto"/>
          <p:cNvSpPr txBox="1"/>
          <p:nvPr/>
        </p:nvSpPr>
        <p:spPr>
          <a:xfrm>
            <a:off x="899592" y="404664"/>
            <a:ext cx="4104456" cy="36933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rgbClr val="FF0000"/>
            </a:solidFill>
          </a:ln>
        </p:spPr>
        <p:txBody>
          <a:bodyPr wrap="square" rtlCol="0">
            <a:spAutoFit/>
          </a:bodyPr>
          <a:lstStyle/>
          <a:p>
            <a:pPr algn="ctr"/>
            <a:r>
              <a:rPr lang="es-ES" dirty="0" err="1" smtClean="0">
                <a:ln w="18000">
                  <a:solidFill>
                    <a:schemeClr val="tx1"/>
                  </a:solidFill>
                  <a:prstDash val="solid"/>
                  <a:miter lim="800000"/>
                </a:ln>
                <a:effectLst>
                  <a:innerShdw blurRad="63500" dist="50800" dir="2700000">
                    <a:prstClr val="black">
                      <a:alpha val="50000"/>
                    </a:prstClr>
                  </a:innerShdw>
                </a:effectLst>
              </a:rPr>
              <a:t>Promoting</a:t>
            </a:r>
            <a:r>
              <a:rPr lang="es-ES" dirty="0" smtClean="0">
                <a:ln w="18000">
                  <a:solidFill>
                    <a:schemeClr val="tx1"/>
                  </a:solidFill>
                  <a:prstDash val="solid"/>
                  <a:miter lim="800000"/>
                </a:ln>
                <a:effectLst>
                  <a:innerShdw blurRad="63500" dist="50800" dir="2700000">
                    <a:prstClr val="black">
                      <a:alpha val="50000"/>
                    </a:prstClr>
                  </a:innerShdw>
                </a:effectLst>
              </a:rPr>
              <a:t> </a:t>
            </a:r>
            <a:r>
              <a:rPr lang="es-ES" dirty="0" err="1" smtClean="0">
                <a:ln w="18000">
                  <a:solidFill>
                    <a:schemeClr val="tx1"/>
                  </a:solidFill>
                  <a:prstDash val="solid"/>
                  <a:miter lim="800000"/>
                </a:ln>
                <a:effectLst>
                  <a:innerShdw blurRad="63500" dist="50800" dir="2700000">
                    <a:prstClr val="black">
                      <a:alpha val="50000"/>
                    </a:prstClr>
                  </a:innerShdw>
                </a:effectLst>
              </a:rPr>
              <a:t>values</a:t>
            </a:r>
            <a:endParaRPr lang="es-ES" dirty="0">
              <a:ln w="18000">
                <a:solidFill>
                  <a:schemeClr val="tx1"/>
                </a:solidFill>
                <a:prstDash val="solid"/>
                <a:miter lim="800000"/>
              </a:ln>
              <a:effectLst>
                <a:innerShdw blurRad="63500" dist="50800" dir="2700000">
                  <a:prstClr val="black">
                    <a:alpha val="50000"/>
                  </a:prstClr>
                </a:innerShdw>
              </a:effectLst>
            </a:endParaRPr>
          </a:p>
        </p:txBody>
      </p:sp>
    </p:spTree>
    <p:extLst>
      <p:ext uri="{BB962C8B-B14F-4D97-AF65-F5344CB8AC3E}">
        <p14:creationId xmlns:p14="http://schemas.microsoft.com/office/powerpoint/2010/main" val="274162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chilly_market">
  <a:themeElements>
    <a:clrScheme name="chilly_mark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illy_ma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illy_mark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illy_mark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illy_mark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illy_mark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illy_mark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illy_mark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illy_mark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illy_mark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illy_mark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illy_mark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illy_mark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illy_mark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chilly_market</Template>
  <TotalTime>597</TotalTime>
  <Words>664</Words>
  <Application>Microsoft Office PowerPoint</Application>
  <PresentationFormat>Presentación en pantalla (4:3)</PresentationFormat>
  <Paragraphs>123</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chilly_market</vt:lpstr>
      <vt:lpstr>Reading Skills in the Digital Age to Improve Teaching of First Language</vt:lpstr>
      <vt:lpstr>Siguiendo los objetivos planteados en relación con el proyecto Comenius estamos realizando la lectura propuesta por Turquía.    Este libro consta de varios cuentecitos del autor Nasreddin Hodja considerado un Don Quijote islámico que abarca en sus obras todo el ingenio popular de oriente medio, transmitiendo de forma simplificada las enseñanzas del sufismo. </vt:lpstr>
      <vt:lpstr>Educación Infantil Infants</vt:lpstr>
      <vt:lpstr>LIBRO DE FÁBULAS DE ESOPO</vt:lpstr>
      <vt:lpstr>PÁGINAS WEB INTERESANTES Interesting webs</vt:lpstr>
      <vt:lpstr>BINGO DE ANIMALES Animals Bingo</vt:lpstr>
      <vt:lpstr>Presentación de PowerPoint</vt:lpstr>
      <vt:lpstr>Presentación de PowerPoint</vt:lpstr>
      <vt:lpstr>Presentación de PowerPoint</vt:lpstr>
      <vt:lpstr>EDUCACIÓN PRIMARIA</vt:lpstr>
      <vt:lpstr>EDUCACIÓN PRIMARIA</vt:lpstr>
      <vt:lpstr>EDUCACIÓN PRIMARIA</vt:lpstr>
      <vt:lpstr>EDUCACIÓN PRIMARIA</vt:lpstr>
      <vt:lpstr>Presentación de PowerPoint</vt:lpstr>
      <vt:lpstr>USAK , junio 2015 – UŞAK, June 2015</vt:lpstr>
    </vt:vector>
  </TitlesOfParts>
  <Company>Organizacion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Skills in the Digital Age to Improve Teaching of First Language</dc:title>
  <dc:creator>Usuario</dc:creator>
  <cp:lastModifiedBy>Usuario</cp:lastModifiedBy>
  <cp:revision>50</cp:revision>
  <dcterms:created xsi:type="dcterms:W3CDTF">2015-05-24T19:08:09Z</dcterms:created>
  <dcterms:modified xsi:type="dcterms:W3CDTF">2015-05-31T16:20:42Z</dcterms:modified>
</cp:coreProperties>
</file>